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5e3c9417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15e3c9417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5e3c9417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15e3c9417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5e3c941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5e3c941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4fb03a59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4fb03a59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5e3c9417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5e3c9417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5e3c9417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5e3c9417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5e3c9417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15e3c9417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5e3c9417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5e3c9417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5e3c9417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5e3c9417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5e3c9417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5e3c9417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SIP Basics and Beyond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洪胤勛</a:t>
            </a:r>
            <a:endParaRPr/>
          </a:p>
        </p:txBody>
      </p:sp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Current Issues</a:t>
            </a:r>
            <a:endParaRPr/>
          </a:p>
        </p:txBody>
      </p:sp>
      <p:sp>
        <p:nvSpPr>
          <p:cNvPr id="215" name="Google Shape;215;p22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media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Current Issues</a:t>
            </a:r>
            <a:endParaRPr/>
          </a:p>
        </p:txBody>
      </p:sp>
      <p:sp>
        <p:nvSpPr>
          <p:cNvPr id="222" name="Google Shape;222;p23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Securing the signaling and media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SIP can be protected by using a secure transport such as TLS (Transport Layer Security) or DTLS (Datagram TLS)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is SIP (Session Initiation Protocol)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traditional circuit-switched system, telephones were required to have essentially the same set of capabilities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mechanics of reaching them were based on their being at the end of a particular fixed section of copper wire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is SIP </a:t>
            </a:r>
            <a:r>
              <a:rPr lang="zh-TW"/>
              <a:t>(Session Initiation Protocol)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19150" y="1990725"/>
            <a:ext cx="75057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Internet-based systems, the phone can have a wide range of capabilities. ex. codec</a:t>
            </a: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helps two parties wanting to communicate find each other on the Internet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allows those parties to negotiate how they are going to communicate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SIP Works</a:t>
            </a:r>
            <a:endParaRPr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SIP endpoints, also known as UAs (user-agents), can both generate and answer requests.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proxy/registrar is an endpoint when handling registration and an intermediary when forwarding requests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073" y="2489275"/>
            <a:ext cx="2911726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4185350" y="3991325"/>
            <a:ext cx="462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4299" lvl="0" marL="4500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★"/>
            </a:pPr>
            <a:r>
              <a:rPr lang="zh-TW" sz="1800">
                <a:latin typeface="Calibri"/>
                <a:ea typeface="Calibri"/>
                <a:cs typeface="Calibri"/>
                <a:sym typeface="Calibri"/>
              </a:rPr>
              <a:t>Note that the SIP signaling and the media traverse the network independently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SIP Works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Rendezvous is established using these proxy/registrars and is based on users having a well-known AoR (address- of-record)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125" y="2489275"/>
            <a:ext cx="2919757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SIP Works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than one endpoint can be registered with an AoR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many deployed services, it will simply forward the request to each contact simultaneously (parallel forking), which is a primary source of power in SIP’s rendezvous function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889" y="2489275"/>
            <a:ext cx="3178223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490500" y="271475"/>
            <a:ext cx="8163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/>
              <a:t>GRUUs (Globally Routable User agent URIs)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500" y="1347750"/>
            <a:ext cx="2857972" cy="24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237" y="1347750"/>
            <a:ext cx="2693562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Current Issues</a:t>
            </a:r>
            <a:endParaRPr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819150" y="9597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Communicating through NATs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3518250" y="1612950"/>
            <a:ext cx="2107500" cy="51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SIP proxy/register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1887850" y="3010975"/>
            <a:ext cx="459000" cy="45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8" name="Google Shape;188;p20"/>
          <p:cNvGrpSpPr/>
          <p:nvPr/>
        </p:nvGrpSpPr>
        <p:grpSpPr>
          <a:xfrm>
            <a:off x="6585775" y="2233700"/>
            <a:ext cx="1554552" cy="2013552"/>
            <a:chOff x="6836175" y="2233700"/>
            <a:chExt cx="1554552" cy="2013552"/>
          </a:xfrm>
        </p:grpSpPr>
        <p:sp>
          <p:nvSpPr>
            <p:cNvPr id="189" name="Google Shape;189;p20"/>
            <p:cNvSpPr/>
            <p:nvPr/>
          </p:nvSpPr>
          <p:spPr>
            <a:xfrm>
              <a:off x="6836175" y="2233700"/>
              <a:ext cx="1554552" cy="2013552"/>
            </a:xfrm>
            <a:prstGeom prst="cloud">
              <a:avLst/>
            </a:prstGeom>
            <a:solidFill>
              <a:srgbClr val="6FA8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NAT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7383950" y="3104875"/>
              <a:ext cx="459000" cy="4590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1" name="Google Shape;191;p20"/>
          <p:cNvSpPr/>
          <p:nvPr/>
        </p:nvSpPr>
        <p:spPr>
          <a:xfrm rot="2521803">
            <a:off x="2813803" y="1720518"/>
            <a:ext cx="208806" cy="1476361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 rot="-2976246">
            <a:off x="6296600" y="1747016"/>
            <a:ext cx="208775" cy="1781041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6731850" y="3469975"/>
            <a:ext cx="126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192.168.0.100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2923350" y="2371650"/>
            <a:ext cx="3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5934400" y="2571750"/>
            <a:ext cx="3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 rot="-2955452">
            <a:off x="2191002" y="2018966"/>
            <a:ext cx="977231" cy="400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Invite 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 rot="2475637">
            <a:off x="5831061" y="2206599"/>
            <a:ext cx="1385627" cy="400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Return IP, port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2451175" y="3188275"/>
            <a:ext cx="1878000" cy="28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RTP 192.168.0.100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3838800" y="2851375"/>
            <a:ext cx="3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4433500" y="3009625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2825350" y="4247250"/>
            <a:ext cx="376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★"/>
            </a:pPr>
            <a:r>
              <a:rPr lang="zh-TW" sz="2000">
                <a:latin typeface="Times New Roman"/>
                <a:ea typeface="Times New Roman"/>
                <a:cs typeface="Times New Roman"/>
                <a:sym typeface="Times New Roman"/>
              </a:rPr>
              <a:t>Solution: STUN, TURN, ICE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>
            <p:ph type="title"/>
          </p:nvPr>
        </p:nvSpPr>
        <p:spPr>
          <a:xfrm>
            <a:off x="819150" y="2363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Current Issues</a:t>
            </a:r>
            <a:endParaRPr/>
          </a:p>
        </p:txBody>
      </p:sp>
      <p:sp>
        <p:nvSpPr>
          <p:cNvPr id="207" name="Google Shape;207;p21"/>
          <p:cNvSpPr txBox="1"/>
          <p:nvPr>
            <p:ph idx="1" type="body"/>
          </p:nvPr>
        </p:nvSpPr>
        <p:spPr>
          <a:xfrm>
            <a:off x="819150" y="959700"/>
            <a:ext cx="75057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Emergency services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Providers of emergency services in the traditional PSTN network. They used the property that the calling phone was at the end of a ﬁxed, provisioned copper wire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Internet, there is no such luxury for identifying the calling location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zh-TW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IETF, this work is taking place in the ECRIT and GEOPRIV working groups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2683650" y="4064750"/>
            <a:ext cx="377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listening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