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Nuni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Nunito-bold.fntdata"/><Relationship Id="rId10" Type="http://schemas.openxmlformats.org/officeDocument/2006/relationships/slide" Target="slides/slide5.xml"/><Relationship Id="rId21" Type="http://schemas.openxmlformats.org/officeDocument/2006/relationships/font" Target="fonts/Nunito-regular.fntdata"/><Relationship Id="rId13" Type="http://schemas.openxmlformats.org/officeDocument/2006/relationships/slide" Target="slides/slide8.xml"/><Relationship Id="rId24" Type="http://schemas.openxmlformats.org/officeDocument/2006/relationships/font" Target="fonts/Nunito-boldItalic.fntdata"/><Relationship Id="rId12" Type="http://schemas.openxmlformats.org/officeDocument/2006/relationships/slide" Target="slides/slide7.xml"/><Relationship Id="rId23" Type="http://schemas.openxmlformats.org/officeDocument/2006/relationships/font" Target="fonts/Nuni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168bef5622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168bef5622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15e3c94177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15e3c94177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15e3c94177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15e3c94177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15e3c94177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15e3c94177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15e3c94177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15e3c94177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15e3c94177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15e3c94177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15e3c9417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15e3c9417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14fb03a59d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14fb03a59d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15e3c94177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15e3c9417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15e3c94177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15e3c94177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15e3c94177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15e3c94177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168bef562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168bef562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168bef5622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168bef562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168bef562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168bef562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SIP Basics and Beyond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洪胤勛</a:t>
            </a:r>
            <a:endParaRPr/>
          </a:p>
        </p:txBody>
      </p:sp>
      <p:sp>
        <p:nvSpPr>
          <p:cNvPr id="130" name="Google Shape;130;p1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2"/>
          <p:cNvSpPr txBox="1"/>
          <p:nvPr>
            <p:ph type="title"/>
          </p:nvPr>
        </p:nvSpPr>
        <p:spPr>
          <a:xfrm>
            <a:off x="819150" y="2363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SIP Message</a:t>
            </a:r>
            <a:endParaRPr/>
          </a:p>
        </p:txBody>
      </p:sp>
      <p:sp>
        <p:nvSpPr>
          <p:cNvPr id="212" name="Google Shape;212;p22"/>
          <p:cNvSpPr txBox="1"/>
          <p:nvPr>
            <p:ph idx="1" type="body"/>
          </p:nvPr>
        </p:nvSpPr>
        <p:spPr>
          <a:xfrm>
            <a:off x="819150" y="95970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zh-TW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Contact URI tells the recipient where to target future requests in the dialog this message might establish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3" name="Google Shape;213;p2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14" name="Google Shape;2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8363" y="2838203"/>
            <a:ext cx="6007273" cy="2099074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2"/>
          <p:cNvSpPr/>
          <p:nvPr/>
        </p:nvSpPr>
        <p:spPr>
          <a:xfrm>
            <a:off x="3384300" y="4381550"/>
            <a:ext cx="2803500" cy="2193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6" name="Google Shape;216;p22"/>
          <p:cNvGrpSpPr/>
          <p:nvPr/>
        </p:nvGrpSpPr>
        <p:grpSpPr>
          <a:xfrm>
            <a:off x="2090488" y="2131100"/>
            <a:ext cx="4963025" cy="707100"/>
            <a:chOff x="1875325" y="1225450"/>
            <a:chExt cx="4963025" cy="707100"/>
          </a:xfrm>
        </p:grpSpPr>
        <p:sp>
          <p:nvSpPr>
            <p:cNvPr id="217" name="Google Shape;217;p22"/>
            <p:cNvSpPr/>
            <p:nvPr/>
          </p:nvSpPr>
          <p:spPr>
            <a:xfrm>
              <a:off x="1875325" y="1225450"/>
              <a:ext cx="707100" cy="7071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000">
                  <a:latin typeface="Times New Roman"/>
                  <a:ea typeface="Times New Roman"/>
                  <a:cs typeface="Times New Roman"/>
                  <a:sym typeface="Times New Roman"/>
                </a:rPr>
                <a:t>Alice</a:t>
              </a:r>
              <a:endParaRPr sz="1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8" name="Google Shape;218;p22"/>
            <p:cNvSpPr/>
            <p:nvPr/>
          </p:nvSpPr>
          <p:spPr>
            <a:xfrm>
              <a:off x="6131250" y="1225450"/>
              <a:ext cx="707100" cy="7071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000">
                  <a:latin typeface="Times New Roman"/>
                  <a:ea typeface="Times New Roman"/>
                  <a:cs typeface="Times New Roman"/>
                  <a:sym typeface="Times New Roman"/>
                </a:rPr>
                <a:t>Bob</a:t>
              </a:r>
              <a:endParaRPr sz="1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19" name="Google Shape;219;p22"/>
            <p:cNvCxnSpPr>
              <a:stCxn id="217" idx="6"/>
              <a:endCxn id="218" idx="2"/>
            </p:cNvCxnSpPr>
            <p:nvPr/>
          </p:nvCxnSpPr>
          <p:spPr>
            <a:xfrm>
              <a:off x="2582425" y="1579000"/>
              <a:ext cx="3548700" cy="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3"/>
          <p:cNvSpPr txBox="1"/>
          <p:nvPr>
            <p:ph type="title"/>
          </p:nvPr>
        </p:nvSpPr>
        <p:spPr>
          <a:xfrm>
            <a:off x="490500" y="271475"/>
            <a:ext cx="81630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/>
              <a:t>GRUUs (Globally Routable User agent URIs)</a:t>
            </a:r>
            <a:endParaRPr/>
          </a:p>
        </p:txBody>
      </p:sp>
      <p:sp>
        <p:nvSpPr>
          <p:cNvPr id="225" name="Google Shape;225;p23"/>
          <p:cNvSpPr txBox="1"/>
          <p:nvPr>
            <p:ph idx="1" type="body"/>
          </p:nvPr>
        </p:nvSpPr>
        <p:spPr>
          <a:xfrm>
            <a:off x="819150" y="95970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Google Shape;226;p2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27" name="Google Shape;2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1500" y="1347750"/>
            <a:ext cx="2857972" cy="244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0237" y="1347750"/>
            <a:ext cx="2693562" cy="24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4"/>
          <p:cNvSpPr txBox="1"/>
          <p:nvPr>
            <p:ph type="title"/>
          </p:nvPr>
        </p:nvSpPr>
        <p:spPr>
          <a:xfrm>
            <a:off x="819150" y="2363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Current Issues</a:t>
            </a:r>
            <a:endParaRPr/>
          </a:p>
        </p:txBody>
      </p:sp>
      <p:sp>
        <p:nvSpPr>
          <p:cNvPr id="234" name="Google Shape;234;p24"/>
          <p:cNvSpPr txBox="1"/>
          <p:nvPr>
            <p:ph idx="1" type="body"/>
          </p:nvPr>
        </p:nvSpPr>
        <p:spPr>
          <a:xfrm>
            <a:off x="819150" y="95970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Communicating through NATs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p2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36" name="Google Shape;236;p24"/>
          <p:cNvSpPr/>
          <p:nvPr/>
        </p:nvSpPr>
        <p:spPr>
          <a:xfrm>
            <a:off x="3518250" y="1612950"/>
            <a:ext cx="2107500" cy="511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Times New Roman"/>
                <a:ea typeface="Times New Roman"/>
                <a:cs typeface="Times New Roman"/>
                <a:sym typeface="Times New Roman"/>
              </a:rPr>
              <a:t>SIP proxy/register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7" name="Google Shape;237;p24"/>
          <p:cNvSpPr/>
          <p:nvPr/>
        </p:nvSpPr>
        <p:spPr>
          <a:xfrm>
            <a:off x="1887850" y="3010975"/>
            <a:ext cx="459000" cy="459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38" name="Google Shape;238;p24"/>
          <p:cNvGrpSpPr/>
          <p:nvPr/>
        </p:nvGrpSpPr>
        <p:grpSpPr>
          <a:xfrm>
            <a:off x="6585775" y="2233700"/>
            <a:ext cx="1554552" cy="2013552"/>
            <a:chOff x="6836175" y="2233700"/>
            <a:chExt cx="1554552" cy="2013552"/>
          </a:xfrm>
        </p:grpSpPr>
        <p:sp>
          <p:nvSpPr>
            <p:cNvPr id="239" name="Google Shape;239;p24"/>
            <p:cNvSpPr/>
            <p:nvPr/>
          </p:nvSpPr>
          <p:spPr>
            <a:xfrm>
              <a:off x="6836175" y="2233700"/>
              <a:ext cx="1554552" cy="2013552"/>
            </a:xfrm>
            <a:prstGeom prst="cloud">
              <a:avLst/>
            </a:prstGeom>
            <a:solidFill>
              <a:srgbClr val="6FA8D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>
                  <a:solidFill>
                    <a:schemeClr val="dk1"/>
                  </a:solidFill>
                </a:rPr>
                <a:t>NAT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0" name="Google Shape;240;p24"/>
            <p:cNvSpPr/>
            <p:nvPr/>
          </p:nvSpPr>
          <p:spPr>
            <a:xfrm>
              <a:off x="7383950" y="3104875"/>
              <a:ext cx="459000" cy="4590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>
                  <a:latin typeface="Times New Roman"/>
                  <a:ea typeface="Times New Roman"/>
                  <a:cs typeface="Times New Roman"/>
                  <a:sym typeface="Times New Roman"/>
                </a:rPr>
                <a:t>B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41" name="Google Shape;241;p24"/>
          <p:cNvSpPr/>
          <p:nvPr/>
        </p:nvSpPr>
        <p:spPr>
          <a:xfrm rot="2521803">
            <a:off x="2813803" y="1720518"/>
            <a:ext cx="208806" cy="1476361"/>
          </a:xfrm>
          <a:prstGeom prst="up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4"/>
          <p:cNvSpPr/>
          <p:nvPr/>
        </p:nvSpPr>
        <p:spPr>
          <a:xfrm rot="-2976246">
            <a:off x="6296600" y="1747016"/>
            <a:ext cx="208775" cy="1781041"/>
          </a:xfrm>
          <a:prstGeom prst="up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4"/>
          <p:cNvSpPr txBox="1"/>
          <p:nvPr/>
        </p:nvSpPr>
        <p:spPr>
          <a:xfrm>
            <a:off x="6731850" y="3469975"/>
            <a:ext cx="126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192.168.0.100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4"/>
          <p:cNvSpPr txBox="1"/>
          <p:nvPr/>
        </p:nvSpPr>
        <p:spPr>
          <a:xfrm>
            <a:off x="2923350" y="2371650"/>
            <a:ext cx="32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p24"/>
          <p:cNvSpPr txBox="1"/>
          <p:nvPr/>
        </p:nvSpPr>
        <p:spPr>
          <a:xfrm>
            <a:off x="5934400" y="2571750"/>
            <a:ext cx="32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" name="Google Shape;246;p24"/>
          <p:cNvSpPr txBox="1"/>
          <p:nvPr/>
        </p:nvSpPr>
        <p:spPr>
          <a:xfrm rot="-2955452">
            <a:off x="2191002" y="2018966"/>
            <a:ext cx="977231" cy="4003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Times New Roman"/>
                <a:ea typeface="Times New Roman"/>
                <a:cs typeface="Times New Roman"/>
                <a:sym typeface="Times New Roman"/>
              </a:rPr>
              <a:t>Invite B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p24"/>
          <p:cNvSpPr txBox="1"/>
          <p:nvPr/>
        </p:nvSpPr>
        <p:spPr>
          <a:xfrm rot="2475637">
            <a:off x="5831061" y="2206599"/>
            <a:ext cx="1385627" cy="400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Times New Roman"/>
                <a:ea typeface="Times New Roman"/>
                <a:cs typeface="Times New Roman"/>
                <a:sym typeface="Times New Roman"/>
              </a:rPr>
              <a:t>Return IP, port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p24"/>
          <p:cNvSpPr/>
          <p:nvPr/>
        </p:nvSpPr>
        <p:spPr>
          <a:xfrm>
            <a:off x="2451175" y="3188275"/>
            <a:ext cx="1878000" cy="281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RTP 192.168.0.100</a:t>
            </a:r>
            <a:endParaRPr/>
          </a:p>
        </p:txBody>
      </p:sp>
      <p:sp>
        <p:nvSpPr>
          <p:cNvPr id="249" name="Google Shape;249;p24"/>
          <p:cNvSpPr txBox="1"/>
          <p:nvPr/>
        </p:nvSpPr>
        <p:spPr>
          <a:xfrm>
            <a:off x="3838800" y="2851375"/>
            <a:ext cx="32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0" name="Google Shape;250;p24"/>
          <p:cNvSpPr txBox="1"/>
          <p:nvPr/>
        </p:nvSpPr>
        <p:spPr>
          <a:xfrm>
            <a:off x="4433500" y="3009625"/>
            <a:ext cx="54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Times New Roman"/>
                <a:ea typeface="Times New Roman"/>
                <a:cs typeface="Times New Roman"/>
                <a:sym typeface="Times New Roman"/>
              </a:rPr>
              <a:t>???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1" name="Google Shape;251;p24"/>
          <p:cNvSpPr txBox="1"/>
          <p:nvPr/>
        </p:nvSpPr>
        <p:spPr>
          <a:xfrm>
            <a:off x="2825350" y="4247250"/>
            <a:ext cx="3765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★"/>
            </a:pPr>
            <a:r>
              <a:rPr lang="zh-TW" sz="2000">
                <a:latin typeface="Times New Roman"/>
                <a:ea typeface="Times New Roman"/>
                <a:cs typeface="Times New Roman"/>
                <a:sym typeface="Times New Roman"/>
              </a:rPr>
              <a:t>Solution: STUN, TURN, ICE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5"/>
          <p:cNvSpPr txBox="1"/>
          <p:nvPr>
            <p:ph type="title"/>
          </p:nvPr>
        </p:nvSpPr>
        <p:spPr>
          <a:xfrm>
            <a:off x="819150" y="2363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Current Issues</a:t>
            </a:r>
            <a:endParaRPr/>
          </a:p>
        </p:txBody>
      </p:sp>
      <p:sp>
        <p:nvSpPr>
          <p:cNvPr id="257" name="Google Shape;257;p25"/>
          <p:cNvSpPr txBox="1"/>
          <p:nvPr>
            <p:ph idx="1" type="body"/>
          </p:nvPr>
        </p:nvSpPr>
        <p:spPr>
          <a:xfrm>
            <a:off x="819150" y="959700"/>
            <a:ext cx="7505700" cy="31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Emergency services</a:t>
            </a:r>
            <a:endParaRPr b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zh-TW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Providers of emergency services in the traditional PSTN network. They used the property that the calling phone was at the end of a ﬁxed, provisioned copper wire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zh-TW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the Internet, there is no such luxury for identifying the calling location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zh-TW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IETF, this work is taking place in the ECRIT and GEOPRIV working groups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8" name="Google Shape;258;p2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59" name="Google Shape;259;p25"/>
          <p:cNvSpPr txBox="1"/>
          <p:nvPr/>
        </p:nvSpPr>
        <p:spPr>
          <a:xfrm>
            <a:off x="2683650" y="4064750"/>
            <a:ext cx="3776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 for your listening</a:t>
            </a: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6"/>
          <p:cNvSpPr txBox="1"/>
          <p:nvPr>
            <p:ph type="title"/>
          </p:nvPr>
        </p:nvSpPr>
        <p:spPr>
          <a:xfrm>
            <a:off x="819150" y="2363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Current Issues</a:t>
            </a:r>
            <a:endParaRPr/>
          </a:p>
        </p:txBody>
      </p:sp>
      <p:sp>
        <p:nvSpPr>
          <p:cNvPr id="265" name="Google Shape;265;p26"/>
          <p:cNvSpPr txBox="1"/>
          <p:nvPr>
            <p:ph idx="1" type="body"/>
          </p:nvPr>
        </p:nvSpPr>
        <p:spPr>
          <a:xfrm>
            <a:off x="819150" y="95970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zh-TW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Early media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6" name="Google Shape;266;p2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7"/>
          <p:cNvSpPr txBox="1"/>
          <p:nvPr>
            <p:ph type="title"/>
          </p:nvPr>
        </p:nvSpPr>
        <p:spPr>
          <a:xfrm>
            <a:off x="819150" y="2363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Current Issues</a:t>
            </a:r>
            <a:endParaRPr/>
          </a:p>
        </p:txBody>
      </p:sp>
      <p:sp>
        <p:nvSpPr>
          <p:cNvPr id="272" name="Google Shape;272;p27"/>
          <p:cNvSpPr txBox="1"/>
          <p:nvPr>
            <p:ph idx="1" type="body"/>
          </p:nvPr>
        </p:nvSpPr>
        <p:spPr>
          <a:xfrm>
            <a:off x="819150" y="95970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Securing the signaling and media</a:t>
            </a:r>
            <a:endParaRPr b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zh-TW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SIP can be protected by using a secure transport such as TLS (Transport Layer Security) or DTLS (Datagram TLS)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3" name="Google Shape;273;p2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What is SIP (Session Initiation Protocol)</a:t>
            </a:r>
            <a:endParaRPr/>
          </a:p>
        </p:txBody>
      </p:sp>
      <p:sp>
        <p:nvSpPr>
          <p:cNvPr id="136" name="Google Shape;136;p1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zh-TW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traditional circuit-switched system, telephones were required to have essentially the same set of capabilities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zh-TW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mechanics of reaching them were based on their being at the end of a particular fixed section of copper wire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1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What is SIP </a:t>
            </a:r>
            <a:r>
              <a:rPr lang="zh-TW"/>
              <a:t>(Session Initiation Protocol)</a:t>
            </a:r>
            <a:endParaRPr/>
          </a:p>
        </p:txBody>
      </p:sp>
      <p:sp>
        <p:nvSpPr>
          <p:cNvPr id="143" name="Google Shape;143;p15"/>
          <p:cNvSpPr txBox="1"/>
          <p:nvPr>
            <p:ph idx="1" type="body"/>
          </p:nvPr>
        </p:nvSpPr>
        <p:spPr>
          <a:xfrm>
            <a:off x="819150" y="1990725"/>
            <a:ext cx="7505700" cy="27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zh-TW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Internet-based systems, the phone can have a wide range of capabilities. ex. codec</a:t>
            </a:r>
            <a:r>
              <a:rPr lang="zh-TW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eriod"/>
            </a:pPr>
            <a:r>
              <a:rPr lang="zh-TW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helps two parties wanting to communicate find each other on the Internet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eriod"/>
            </a:pPr>
            <a:r>
              <a:rPr lang="zh-TW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allows those parties to negotiate how they are going to communicate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1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 txBox="1"/>
          <p:nvPr>
            <p:ph type="title"/>
          </p:nvPr>
        </p:nvSpPr>
        <p:spPr>
          <a:xfrm>
            <a:off x="819150" y="2363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How SIP Works</a:t>
            </a:r>
            <a:endParaRPr/>
          </a:p>
        </p:txBody>
      </p:sp>
      <p:sp>
        <p:nvSpPr>
          <p:cNvPr id="150" name="Google Shape;150;p16"/>
          <p:cNvSpPr txBox="1"/>
          <p:nvPr>
            <p:ph idx="1" type="body"/>
          </p:nvPr>
        </p:nvSpPr>
        <p:spPr>
          <a:xfrm>
            <a:off x="819150" y="95970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zh-TW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SIP endpoints, also known as UAs (user-agents), can both generate and answer requests.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zh-TW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proxy/registrar is an endpoint when handling registration and an intermediary when forwarding requests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1" name="Google Shape;15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2073" y="2489275"/>
            <a:ext cx="2911726" cy="24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53" name="Google Shape;153;p16"/>
          <p:cNvSpPr txBox="1"/>
          <p:nvPr/>
        </p:nvSpPr>
        <p:spPr>
          <a:xfrm>
            <a:off x="4185350" y="3991325"/>
            <a:ext cx="4627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04299" lvl="0" marL="4500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★"/>
            </a:pPr>
            <a:r>
              <a:rPr lang="zh-TW" sz="1800">
                <a:latin typeface="Calibri"/>
                <a:ea typeface="Calibri"/>
                <a:cs typeface="Calibri"/>
                <a:sym typeface="Calibri"/>
              </a:rPr>
              <a:t>Note that the SIP signaling and the media traverse the network independently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/>
          <p:nvPr>
            <p:ph type="title"/>
          </p:nvPr>
        </p:nvSpPr>
        <p:spPr>
          <a:xfrm>
            <a:off x="819150" y="2363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How SIP Works</a:t>
            </a:r>
            <a:endParaRPr/>
          </a:p>
        </p:txBody>
      </p:sp>
      <p:sp>
        <p:nvSpPr>
          <p:cNvPr id="159" name="Google Shape;159;p17"/>
          <p:cNvSpPr txBox="1"/>
          <p:nvPr>
            <p:ph idx="1" type="body"/>
          </p:nvPr>
        </p:nvSpPr>
        <p:spPr>
          <a:xfrm>
            <a:off x="819150" y="95970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zh-TW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Rendezvous is established using these proxy/registrars and is based on users having a well-known AoR (address- of-record)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1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61" name="Google Shape;16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2125" y="2489275"/>
            <a:ext cx="2919757" cy="24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"/>
          <p:cNvSpPr txBox="1"/>
          <p:nvPr>
            <p:ph type="title"/>
          </p:nvPr>
        </p:nvSpPr>
        <p:spPr>
          <a:xfrm>
            <a:off x="819150" y="2363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How SIP Works</a:t>
            </a:r>
            <a:endParaRPr/>
          </a:p>
        </p:txBody>
      </p:sp>
      <p:sp>
        <p:nvSpPr>
          <p:cNvPr id="167" name="Google Shape;167;p18"/>
          <p:cNvSpPr txBox="1"/>
          <p:nvPr>
            <p:ph idx="1" type="body"/>
          </p:nvPr>
        </p:nvSpPr>
        <p:spPr>
          <a:xfrm>
            <a:off x="819150" y="95970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zh-TW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than one endpoint can be registered with an AoR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zh-TW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many deployed services, it will simply forward the request to each contact simultaneously (parallel forking), which is a primary source of power in SIP’s rendezvous function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1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69" name="Google Shape;16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2889" y="2489275"/>
            <a:ext cx="3178223" cy="24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/>
          <p:nvPr>
            <p:ph type="title"/>
          </p:nvPr>
        </p:nvSpPr>
        <p:spPr>
          <a:xfrm>
            <a:off x="819150" y="2363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SIP URI</a:t>
            </a:r>
            <a:endParaRPr/>
          </a:p>
        </p:txBody>
      </p:sp>
      <p:sp>
        <p:nvSpPr>
          <p:cNvPr id="175" name="Google Shape;175;p19"/>
          <p:cNvSpPr txBox="1"/>
          <p:nvPr>
            <p:ph idx="1" type="body"/>
          </p:nvPr>
        </p:nvSpPr>
        <p:spPr>
          <a:xfrm>
            <a:off x="819150" y="95970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zh-TW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sip:RjS@example.net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zh-TW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RjS: username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zh-TW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example.net: DNS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77" name="Google Shape;17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2125" y="2276300"/>
            <a:ext cx="2919757" cy="24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9"/>
          <p:cNvSpPr/>
          <p:nvPr/>
        </p:nvSpPr>
        <p:spPr>
          <a:xfrm>
            <a:off x="4380425" y="4232575"/>
            <a:ext cx="1040100" cy="1191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"/>
          <p:cNvSpPr txBox="1"/>
          <p:nvPr>
            <p:ph type="title"/>
          </p:nvPr>
        </p:nvSpPr>
        <p:spPr>
          <a:xfrm>
            <a:off x="819150" y="2363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SIP Message</a:t>
            </a:r>
            <a:endParaRPr/>
          </a:p>
        </p:txBody>
      </p:sp>
      <p:sp>
        <p:nvSpPr>
          <p:cNvPr id="184" name="Google Shape;184;p20"/>
          <p:cNvSpPr txBox="1"/>
          <p:nvPr>
            <p:ph idx="1" type="body"/>
          </p:nvPr>
        </p:nvSpPr>
        <p:spPr>
          <a:xfrm>
            <a:off x="819150" y="95970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zh-TW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RURI (Request-URI) determines where the request is going to go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Google Shape;185;p2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86" name="Google Shape;18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8363" y="2838203"/>
            <a:ext cx="6007273" cy="209907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0"/>
          <p:cNvSpPr/>
          <p:nvPr/>
        </p:nvSpPr>
        <p:spPr>
          <a:xfrm>
            <a:off x="3384300" y="3117400"/>
            <a:ext cx="2130000" cy="2193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8" name="Google Shape;188;p20"/>
          <p:cNvGrpSpPr/>
          <p:nvPr/>
        </p:nvGrpSpPr>
        <p:grpSpPr>
          <a:xfrm>
            <a:off x="2090488" y="2131100"/>
            <a:ext cx="4963025" cy="707100"/>
            <a:chOff x="1875325" y="1225450"/>
            <a:chExt cx="4963025" cy="707100"/>
          </a:xfrm>
        </p:grpSpPr>
        <p:sp>
          <p:nvSpPr>
            <p:cNvPr id="189" name="Google Shape;189;p20"/>
            <p:cNvSpPr/>
            <p:nvPr/>
          </p:nvSpPr>
          <p:spPr>
            <a:xfrm>
              <a:off x="1875325" y="1225450"/>
              <a:ext cx="707100" cy="7071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000">
                  <a:latin typeface="Times New Roman"/>
                  <a:ea typeface="Times New Roman"/>
                  <a:cs typeface="Times New Roman"/>
                  <a:sym typeface="Times New Roman"/>
                </a:rPr>
                <a:t>Alice</a:t>
              </a:r>
              <a:endParaRPr sz="1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0" name="Google Shape;190;p20"/>
            <p:cNvSpPr/>
            <p:nvPr/>
          </p:nvSpPr>
          <p:spPr>
            <a:xfrm>
              <a:off x="6131250" y="1225450"/>
              <a:ext cx="707100" cy="7071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000">
                  <a:latin typeface="Times New Roman"/>
                  <a:ea typeface="Times New Roman"/>
                  <a:cs typeface="Times New Roman"/>
                  <a:sym typeface="Times New Roman"/>
                </a:rPr>
                <a:t>Bob</a:t>
              </a:r>
              <a:endParaRPr sz="1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91" name="Google Shape;191;p20"/>
            <p:cNvCxnSpPr>
              <a:stCxn id="189" idx="6"/>
              <a:endCxn id="190" idx="2"/>
            </p:cNvCxnSpPr>
            <p:nvPr/>
          </p:nvCxnSpPr>
          <p:spPr>
            <a:xfrm>
              <a:off x="2582425" y="1579000"/>
              <a:ext cx="3548700" cy="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1"/>
          <p:cNvSpPr txBox="1"/>
          <p:nvPr>
            <p:ph type="title"/>
          </p:nvPr>
        </p:nvSpPr>
        <p:spPr>
          <a:xfrm>
            <a:off x="819150" y="2363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SIP Message</a:t>
            </a:r>
            <a:endParaRPr/>
          </a:p>
        </p:txBody>
      </p:sp>
      <p:sp>
        <p:nvSpPr>
          <p:cNvPr id="197" name="Google Shape;197;p21"/>
          <p:cNvSpPr txBox="1"/>
          <p:nvPr>
            <p:ph idx="1" type="body"/>
          </p:nvPr>
        </p:nvSpPr>
        <p:spPr>
          <a:xfrm>
            <a:off x="819150" y="95970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●"/>
            </a:pPr>
            <a:r>
              <a:rPr b="1" lang="zh-TW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</a:t>
            </a:r>
            <a:r>
              <a:rPr lang="zh-TW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header ﬁeld was intended to carry whom the request was originally targeted toward (ex. proxy)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●"/>
            </a:pPr>
            <a:r>
              <a:rPr b="1" lang="zh-TW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</a:t>
            </a:r>
            <a:r>
              <a:rPr lang="zh-TW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header ﬁeld was intended to identify who sent the request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●"/>
            </a:pPr>
            <a:r>
              <a:rPr lang="zh-TW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</a:t>
            </a:r>
            <a:r>
              <a:rPr b="1" lang="zh-TW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absence of extensions</a:t>
            </a:r>
            <a:r>
              <a:rPr lang="zh-TW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the protocol, they are best treated as opaque bits.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2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99" name="Google Shape;19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8363" y="2838203"/>
            <a:ext cx="6007273" cy="209907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1"/>
          <p:cNvSpPr/>
          <p:nvPr/>
        </p:nvSpPr>
        <p:spPr>
          <a:xfrm>
            <a:off x="3384300" y="3844150"/>
            <a:ext cx="2618700" cy="1734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1" name="Google Shape;201;p21"/>
          <p:cNvGrpSpPr/>
          <p:nvPr/>
        </p:nvGrpSpPr>
        <p:grpSpPr>
          <a:xfrm>
            <a:off x="2090475" y="2131100"/>
            <a:ext cx="4963025" cy="707100"/>
            <a:chOff x="1875325" y="1225450"/>
            <a:chExt cx="4963025" cy="707100"/>
          </a:xfrm>
        </p:grpSpPr>
        <p:sp>
          <p:nvSpPr>
            <p:cNvPr id="202" name="Google Shape;202;p21"/>
            <p:cNvSpPr/>
            <p:nvPr/>
          </p:nvSpPr>
          <p:spPr>
            <a:xfrm>
              <a:off x="1875325" y="1225450"/>
              <a:ext cx="707100" cy="7071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000">
                  <a:latin typeface="Times New Roman"/>
                  <a:ea typeface="Times New Roman"/>
                  <a:cs typeface="Times New Roman"/>
                  <a:sym typeface="Times New Roman"/>
                </a:rPr>
                <a:t>Alice</a:t>
              </a:r>
              <a:endParaRPr sz="1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3" name="Google Shape;203;p21"/>
            <p:cNvSpPr/>
            <p:nvPr/>
          </p:nvSpPr>
          <p:spPr>
            <a:xfrm>
              <a:off x="6131250" y="1225450"/>
              <a:ext cx="707100" cy="7071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000">
                  <a:latin typeface="Times New Roman"/>
                  <a:ea typeface="Times New Roman"/>
                  <a:cs typeface="Times New Roman"/>
                  <a:sym typeface="Times New Roman"/>
                </a:rPr>
                <a:t>Bob</a:t>
              </a:r>
              <a:endParaRPr sz="1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04" name="Google Shape;204;p21"/>
            <p:cNvCxnSpPr/>
            <p:nvPr/>
          </p:nvCxnSpPr>
          <p:spPr>
            <a:xfrm>
              <a:off x="2582425" y="1579000"/>
              <a:ext cx="3548700" cy="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205" name="Google Shape;205;p21"/>
          <p:cNvSpPr/>
          <p:nvPr/>
        </p:nvSpPr>
        <p:spPr>
          <a:xfrm>
            <a:off x="3384300" y="3670750"/>
            <a:ext cx="2301600" cy="1734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1"/>
          <p:cNvSpPr txBox="1"/>
          <p:nvPr/>
        </p:nvSpPr>
        <p:spPr>
          <a:xfrm>
            <a:off x="7704325" y="1746200"/>
            <a:ext cx="1235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13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opaque 不透明</a:t>
            </a:r>
            <a:endParaRPr sz="13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