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.fntdata"/><Relationship Id="rId6" Type="http://schemas.openxmlformats.org/officeDocument/2006/relationships/slide" Target="slides/slide1.xml"/><Relationship Id="rId18" Type="http://schemas.openxmlformats.org/officeDocument/2006/relationships/font" Target="fonts/Nuni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point-at-infinity.org/ssss/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ithub.com/jesseduffield/horcrux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ithub.com/jesseduffield/horcrux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point-at-infinity.org/sss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425b6dcf5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425b6dcf5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http://point-at-infinity.org/ssss/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43233f707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43233f707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https://github.com/jesseduffield/horcrux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425b6dcf5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425b6dcf5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https://github.com/jesseduffield/horcrux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fe2502c79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fe2502c79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402c8d295b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402c8d295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3fe2502c79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3fe2502c79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3fe2502c79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3fe2502c79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3fe2502c79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3fe2502c79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3fe2502c79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3fe2502c79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3fe2502c79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3fe2502c79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402c8d29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402c8d29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http://point-at-infinity.org/ssss/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Secret Sharing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Branko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(ssss)</a:t>
            </a:r>
            <a:endParaRPr/>
          </a:p>
        </p:txBody>
      </p:sp>
      <p:sp>
        <p:nvSpPr>
          <p:cNvPr id="250" name="Google Shape;250;p2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51" name="Google Shape;25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4525" y="2443000"/>
            <a:ext cx="5114925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(horcrux)</a:t>
            </a:r>
            <a:endParaRPr/>
          </a:p>
        </p:txBody>
      </p:sp>
      <p:sp>
        <p:nvSpPr>
          <p:cNvPr id="257" name="Google Shape;257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58" name="Google Shape;25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250" y="1732438"/>
            <a:ext cx="7429500" cy="25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(horcrux)</a:t>
            </a:r>
            <a:endParaRPr/>
          </a:p>
        </p:txBody>
      </p:sp>
      <p:sp>
        <p:nvSpPr>
          <p:cNvPr id="264" name="Google Shape;264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65" name="Google Shape;26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25" y="1990713"/>
            <a:ext cx="8010525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What is Secret Sharing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pSp>
        <p:nvGrpSpPr>
          <p:cNvPr id="136" name="Google Shape;136;p14"/>
          <p:cNvGrpSpPr/>
          <p:nvPr/>
        </p:nvGrpSpPr>
        <p:grpSpPr>
          <a:xfrm>
            <a:off x="1353072" y="3138711"/>
            <a:ext cx="1000682" cy="1835332"/>
            <a:chOff x="903063" y="1677997"/>
            <a:chExt cx="1224675" cy="2760728"/>
          </a:xfrm>
        </p:grpSpPr>
        <p:pic>
          <p:nvPicPr>
            <p:cNvPr id="137" name="Google Shape;137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68200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03063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9" name="Google Shape;139;p14"/>
          <p:cNvGrpSpPr/>
          <p:nvPr/>
        </p:nvGrpSpPr>
        <p:grpSpPr>
          <a:xfrm>
            <a:off x="2603143" y="3138711"/>
            <a:ext cx="1000682" cy="1835332"/>
            <a:chOff x="2386050" y="1677997"/>
            <a:chExt cx="1224675" cy="2760728"/>
          </a:xfrm>
        </p:grpSpPr>
        <p:pic>
          <p:nvPicPr>
            <p:cNvPr id="140" name="Google Shape;140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1200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386050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2" name="Google Shape;142;p14"/>
          <p:cNvGrpSpPr/>
          <p:nvPr/>
        </p:nvGrpSpPr>
        <p:grpSpPr>
          <a:xfrm>
            <a:off x="3980138" y="3138711"/>
            <a:ext cx="1000682" cy="1835332"/>
            <a:chOff x="3864363" y="1677997"/>
            <a:chExt cx="1224675" cy="2760728"/>
          </a:xfrm>
        </p:grpSpPr>
        <p:pic>
          <p:nvPicPr>
            <p:cNvPr id="143" name="Google Shape;143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896938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864363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5" name="Google Shape;145;p14"/>
          <p:cNvGrpSpPr/>
          <p:nvPr/>
        </p:nvGrpSpPr>
        <p:grpSpPr>
          <a:xfrm>
            <a:off x="5244671" y="3138711"/>
            <a:ext cx="1000682" cy="1835332"/>
            <a:chOff x="5342675" y="1677997"/>
            <a:chExt cx="1224675" cy="2760728"/>
          </a:xfrm>
        </p:grpSpPr>
        <p:pic>
          <p:nvPicPr>
            <p:cNvPr id="146" name="Google Shape;146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342675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342675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8" name="Google Shape;148;p14"/>
          <p:cNvGrpSpPr/>
          <p:nvPr/>
        </p:nvGrpSpPr>
        <p:grpSpPr>
          <a:xfrm>
            <a:off x="6790241" y="3077648"/>
            <a:ext cx="1000682" cy="1863985"/>
            <a:chOff x="6760575" y="1634897"/>
            <a:chExt cx="1224675" cy="2803828"/>
          </a:xfrm>
        </p:grpSpPr>
        <p:pic>
          <p:nvPicPr>
            <p:cNvPr id="149" name="Google Shape;149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788400" y="16348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760575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1" name="Google Shape;15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33287" y="1477349"/>
            <a:ext cx="1094400" cy="1094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2" name="Google Shape;152;p14"/>
          <p:cNvCxnSpPr>
            <a:stCxn id="151" idx="2"/>
            <a:endCxn id="137" idx="0"/>
          </p:cNvCxnSpPr>
          <p:nvPr/>
        </p:nvCxnSpPr>
        <p:spPr>
          <a:xfrm rot="5400000">
            <a:off x="2883437" y="1541699"/>
            <a:ext cx="567000" cy="2627100"/>
          </a:xfrm>
          <a:prstGeom prst="curved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4"/>
          <p:cNvCxnSpPr>
            <a:stCxn id="151" idx="2"/>
            <a:endCxn id="140" idx="0"/>
          </p:cNvCxnSpPr>
          <p:nvPr/>
        </p:nvCxnSpPr>
        <p:spPr>
          <a:xfrm rot="5400000">
            <a:off x="3508487" y="2166749"/>
            <a:ext cx="567000" cy="1377000"/>
          </a:xfrm>
          <a:prstGeom prst="curved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4"/>
          <p:cNvCxnSpPr>
            <a:stCxn id="151" idx="2"/>
            <a:endCxn id="143" idx="0"/>
          </p:cNvCxnSpPr>
          <p:nvPr/>
        </p:nvCxnSpPr>
        <p:spPr>
          <a:xfrm rot="5400000">
            <a:off x="4183637" y="2841899"/>
            <a:ext cx="567000" cy="26700"/>
          </a:xfrm>
          <a:prstGeom prst="curved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4"/>
          <p:cNvCxnSpPr>
            <a:stCxn id="151" idx="2"/>
            <a:endCxn id="146" idx="0"/>
          </p:cNvCxnSpPr>
          <p:nvPr/>
        </p:nvCxnSpPr>
        <p:spPr>
          <a:xfrm flipH="1" rot="-5400000">
            <a:off x="4802687" y="2249549"/>
            <a:ext cx="567000" cy="1211400"/>
          </a:xfrm>
          <a:prstGeom prst="curvedConnector3">
            <a:avLst>
              <a:gd fmla="val 4999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4"/>
          <p:cNvCxnSpPr>
            <a:stCxn id="151" idx="2"/>
            <a:endCxn id="149" idx="0"/>
          </p:cNvCxnSpPr>
          <p:nvPr/>
        </p:nvCxnSpPr>
        <p:spPr>
          <a:xfrm flipH="1" rot="-5400000">
            <a:off x="5617337" y="1434899"/>
            <a:ext cx="505800" cy="2779500"/>
          </a:xfrm>
          <a:prstGeom prst="curvedConnector3">
            <a:avLst>
              <a:gd fmla="val 5001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7" name="Google Shape;157;p14"/>
          <p:cNvSpPr txBox="1"/>
          <p:nvPr/>
        </p:nvSpPr>
        <p:spPr>
          <a:xfrm>
            <a:off x="5150950" y="2171550"/>
            <a:ext cx="109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n = 5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What is Secret Sharing</a:t>
            </a:r>
            <a:endParaRPr/>
          </a:p>
        </p:txBody>
      </p:sp>
      <p:sp>
        <p:nvSpPr>
          <p:cNvPr id="163" name="Google Shape;163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pSp>
        <p:nvGrpSpPr>
          <p:cNvPr id="164" name="Google Shape;164;p15"/>
          <p:cNvGrpSpPr/>
          <p:nvPr/>
        </p:nvGrpSpPr>
        <p:grpSpPr>
          <a:xfrm>
            <a:off x="2158688" y="1834360"/>
            <a:ext cx="1224675" cy="2760728"/>
            <a:chOff x="903063" y="1677997"/>
            <a:chExt cx="1224675" cy="2760728"/>
          </a:xfrm>
        </p:grpSpPr>
        <p:pic>
          <p:nvPicPr>
            <p:cNvPr id="165" name="Google Shape;165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68200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03063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7" name="Google Shape;167;p15"/>
          <p:cNvGrpSpPr/>
          <p:nvPr/>
        </p:nvGrpSpPr>
        <p:grpSpPr>
          <a:xfrm>
            <a:off x="3447825" y="1834360"/>
            <a:ext cx="1224675" cy="2760728"/>
            <a:chOff x="2386050" y="1677997"/>
            <a:chExt cx="1224675" cy="2760728"/>
          </a:xfrm>
        </p:grpSpPr>
        <p:pic>
          <p:nvPicPr>
            <p:cNvPr id="168" name="Google Shape;168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51200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9" name="Google Shape;169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386050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0" name="Google Shape;170;p15"/>
          <p:cNvSpPr/>
          <p:nvPr/>
        </p:nvSpPr>
        <p:spPr>
          <a:xfrm>
            <a:off x="6109075" y="2718200"/>
            <a:ext cx="1593600" cy="679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1" name="Google Shape;17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02674" y="2510749"/>
            <a:ext cx="1094400" cy="109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5"/>
          <p:cNvSpPr txBox="1"/>
          <p:nvPr/>
        </p:nvSpPr>
        <p:spPr>
          <a:xfrm>
            <a:off x="4813150" y="2773250"/>
            <a:ext cx="1224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Calibri"/>
                <a:ea typeface="Calibri"/>
                <a:cs typeface="Calibri"/>
                <a:sym typeface="Calibri"/>
              </a:rPr>
              <a:t>… &gt;= 3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3" name="Google Shape;173;p15"/>
          <p:cNvGrpSpPr/>
          <p:nvPr/>
        </p:nvGrpSpPr>
        <p:grpSpPr>
          <a:xfrm>
            <a:off x="819138" y="1834360"/>
            <a:ext cx="1224675" cy="2760728"/>
            <a:chOff x="903063" y="1677997"/>
            <a:chExt cx="1224675" cy="2760728"/>
          </a:xfrm>
        </p:grpSpPr>
        <p:pic>
          <p:nvPicPr>
            <p:cNvPr id="174" name="Google Shape;174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68200" y="1677997"/>
              <a:ext cx="1094400" cy="1409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5" name="Google Shape;175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03063" y="3214050"/>
              <a:ext cx="1224675" cy="1224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6" name="Google Shape;176;p15"/>
          <p:cNvSpPr txBox="1"/>
          <p:nvPr/>
        </p:nvSpPr>
        <p:spPr>
          <a:xfrm>
            <a:off x="4736950" y="1722925"/>
            <a:ext cx="109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zh-TW">
                <a:latin typeface="Calibri"/>
                <a:ea typeface="Calibri"/>
                <a:cs typeface="Calibri"/>
                <a:sym typeface="Calibri"/>
              </a:rPr>
              <a:t> = 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Why</a:t>
            </a:r>
            <a:endParaRPr/>
          </a:p>
        </p:txBody>
      </p:sp>
      <p:sp>
        <p:nvSpPr>
          <p:cNvPr id="182" name="Google Shape;182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400" y="1867247"/>
            <a:ext cx="1094400" cy="140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5399" y="3389449"/>
            <a:ext cx="1094400" cy="109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16"/>
          <p:cNvSpPr/>
          <p:nvPr/>
        </p:nvSpPr>
        <p:spPr>
          <a:xfrm>
            <a:off x="1770550" y="1158600"/>
            <a:ext cx="1304100" cy="3390000"/>
          </a:xfrm>
          <a:prstGeom prst="mathMultiply">
            <a:avLst>
              <a:gd fmla="val 5982" name="adj1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6" name="Google Shape;186;p16"/>
          <p:cNvGrpSpPr/>
          <p:nvPr/>
        </p:nvGrpSpPr>
        <p:grpSpPr>
          <a:xfrm>
            <a:off x="4066375" y="1411625"/>
            <a:ext cx="4499527" cy="1888313"/>
            <a:chOff x="4066375" y="1411625"/>
            <a:chExt cx="4499527" cy="1888313"/>
          </a:xfrm>
        </p:grpSpPr>
        <p:grpSp>
          <p:nvGrpSpPr>
            <p:cNvPr id="187" name="Google Shape;187;p16"/>
            <p:cNvGrpSpPr/>
            <p:nvPr/>
          </p:nvGrpSpPr>
          <p:grpSpPr>
            <a:xfrm>
              <a:off x="4066375" y="1411625"/>
              <a:ext cx="3726225" cy="1888313"/>
              <a:chOff x="4066375" y="1411625"/>
              <a:chExt cx="3726225" cy="1888313"/>
            </a:xfrm>
          </p:grpSpPr>
          <p:pic>
            <p:nvPicPr>
              <p:cNvPr id="188" name="Google Shape;188;p16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383575" y="1411625"/>
                <a:ext cx="1409025" cy="1409025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89" name="Google Shape;189;p16"/>
              <p:cNvCxnSpPr>
                <a:endCxn id="188" idx="1"/>
              </p:cNvCxnSpPr>
              <p:nvPr/>
            </p:nvCxnSpPr>
            <p:spPr>
              <a:xfrm flipH="1" rot="10800000">
                <a:off x="4066375" y="2116138"/>
                <a:ext cx="2317200" cy="11838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pic>
          <p:nvPicPr>
            <p:cNvPr id="190" name="Google Shape;190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635277" y="1725675"/>
              <a:ext cx="930625" cy="9306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1" name="Google Shape;191;p16"/>
          <p:cNvGrpSpPr/>
          <p:nvPr/>
        </p:nvGrpSpPr>
        <p:grpSpPr>
          <a:xfrm>
            <a:off x="4055687" y="2757050"/>
            <a:ext cx="3579600" cy="2359200"/>
            <a:chOff x="4055687" y="2757050"/>
            <a:chExt cx="3579600" cy="2359200"/>
          </a:xfrm>
        </p:grpSpPr>
        <p:grpSp>
          <p:nvGrpSpPr>
            <p:cNvPr id="192" name="Google Shape;192;p16"/>
            <p:cNvGrpSpPr/>
            <p:nvPr/>
          </p:nvGrpSpPr>
          <p:grpSpPr>
            <a:xfrm>
              <a:off x="4055687" y="3310549"/>
              <a:ext cx="3579600" cy="1173300"/>
              <a:chOff x="4055687" y="3310549"/>
              <a:chExt cx="3579600" cy="1173300"/>
            </a:xfrm>
          </p:grpSpPr>
          <p:pic>
            <p:nvPicPr>
              <p:cNvPr id="193" name="Google Shape;193;p16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540887" y="3389449"/>
                <a:ext cx="1094400" cy="1094400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94" name="Google Shape;194;p16"/>
              <p:cNvCxnSpPr>
                <a:endCxn id="193" idx="1"/>
              </p:cNvCxnSpPr>
              <p:nvPr/>
            </p:nvCxnSpPr>
            <p:spPr>
              <a:xfrm>
                <a:off x="4055687" y="3310549"/>
                <a:ext cx="2485200" cy="626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95" name="Google Shape;195;p16"/>
            <p:cNvSpPr/>
            <p:nvPr/>
          </p:nvSpPr>
          <p:spPr>
            <a:xfrm>
              <a:off x="6670575" y="2757050"/>
              <a:ext cx="855300" cy="2359200"/>
            </a:xfrm>
            <a:prstGeom prst="mathMultiply">
              <a:avLst>
                <a:gd fmla="val 5982" name="adj1"/>
              </a:avLst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Why</a:t>
            </a:r>
            <a:endParaRPr/>
          </a:p>
        </p:txBody>
      </p:sp>
      <p:sp>
        <p:nvSpPr>
          <p:cNvPr id="201" name="Google Shape;201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17"/>
          <p:cNvGrpSpPr/>
          <p:nvPr/>
        </p:nvGrpSpPr>
        <p:grpSpPr>
          <a:xfrm>
            <a:off x="2015046" y="1484962"/>
            <a:ext cx="1949650" cy="2489359"/>
            <a:chOff x="982171" y="1745787"/>
            <a:chExt cx="1949650" cy="2489359"/>
          </a:xfrm>
        </p:grpSpPr>
        <p:grpSp>
          <p:nvGrpSpPr>
            <p:cNvPr id="203" name="Google Shape;203;p17"/>
            <p:cNvGrpSpPr/>
            <p:nvPr/>
          </p:nvGrpSpPr>
          <p:grpSpPr>
            <a:xfrm>
              <a:off x="1436275" y="1745787"/>
              <a:ext cx="937500" cy="1651925"/>
              <a:chOff x="1874450" y="1484025"/>
              <a:chExt cx="937500" cy="1651925"/>
            </a:xfrm>
          </p:grpSpPr>
          <p:pic>
            <p:nvPicPr>
              <p:cNvPr id="204" name="Google Shape;204;p1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1886025" y="1484025"/>
                <a:ext cx="914350" cy="11772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5" name="Google Shape;205;p17"/>
              <p:cNvSpPr txBox="1"/>
              <p:nvPr/>
            </p:nvSpPr>
            <p:spPr>
              <a:xfrm>
                <a:off x="1874450" y="2735750"/>
                <a:ext cx="937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>
                    <a:latin typeface="Calibri"/>
                    <a:ea typeface="Calibri"/>
                    <a:cs typeface="Calibri"/>
                    <a:sym typeface="Calibri"/>
                  </a:rPr>
                  <a:t>Manager</a:t>
                </a:r>
                <a:endParaRPr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206" name="Google Shape;206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82171" y="3397721"/>
              <a:ext cx="837400" cy="837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094421" y="3397721"/>
              <a:ext cx="837400" cy="8374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8" name="Google Shape;208;p17"/>
          <p:cNvGrpSpPr/>
          <p:nvPr/>
        </p:nvGrpSpPr>
        <p:grpSpPr>
          <a:xfrm>
            <a:off x="5146400" y="1457750"/>
            <a:ext cx="937500" cy="2543772"/>
            <a:chOff x="6262775" y="1718575"/>
            <a:chExt cx="937500" cy="2543772"/>
          </a:xfrm>
        </p:grpSpPr>
        <p:grpSp>
          <p:nvGrpSpPr>
            <p:cNvPr id="209" name="Google Shape;209;p17"/>
            <p:cNvGrpSpPr/>
            <p:nvPr/>
          </p:nvGrpSpPr>
          <p:grpSpPr>
            <a:xfrm>
              <a:off x="6262775" y="1718575"/>
              <a:ext cx="937500" cy="1706350"/>
              <a:chOff x="1874450" y="1429600"/>
              <a:chExt cx="937500" cy="1706350"/>
            </a:xfrm>
          </p:grpSpPr>
          <p:pic>
            <p:nvPicPr>
              <p:cNvPr id="210" name="Google Shape;210;p1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1886025" y="1429600"/>
                <a:ext cx="914350" cy="11772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1" name="Google Shape;211;p17"/>
              <p:cNvSpPr txBox="1"/>
              <p:nvPr/>
            </p:nvSpPr>
            <p:spPr>
              <a:xfrm>
                <a:off x="1874450" y="2735750"/>
                <a:ext cx="937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>
                    <a:latin typeface="Calibri"/>
                    <a:ea typeface="Calibri"/>
                    <a:cs typeface="Calibri"/>
                    <a:sym typeface="Calibri"/>
                  </a:rPr>
                  <a:t>Leader</a:t>
                </a:r>
                <a:endParaRPr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212" name="Google Shape;212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362871" y="3424921"/>
              <a:ext cx="837400" cy="8374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3" name="Google Shape;213;p17"/>
          <p:cNvSpPr txBox="1"/>
          <p:nvPr/>
        </p:nvSpPr>
        <p:spPr>
          <a:xfrm>
            <a:off x="3688500" y="4055750"/>
            <a:ext cx="2195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2 Manager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or 1 Manager 1 Leader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or 3 Leader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Shamir Secret Sharing (k, n)</a:t>
            </a:r>
            <a:endParaRPr/>
          </a:p>
        </p:txBody>
      </p:sp>
      <p:sp>
        <p:nvSpPr>
          <p:cNvPr id="219" name="Google Shape;219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Threshold: 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Degree of polynomial: k-1</a:t>
            </a:r>
            <a:endParaRPr/>
          </a:p>
        </p:txBody>
      </p:sp>
      <p:pic>
        <p:nvPicPr>
          <p:cNvPr id="220" name="Google Shape;2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5425" y="3253850"/>
            <a:ext cx="615315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Shamir Secret Sharing Reconstruct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226" name="Google Shape;226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Lagrange Interpolating Polynomial method (拉格朗日插值法)</a:t>
            </a:r>
            <a:endParaRPr/>
          </a:p>
        </p:txBody>
      </p:sp>
      <p:pic>
        <p:nvPicPr>
          <p:cNvPr id="227" name="Google Shape;22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4950" y="2367175"/>
            <a:ext cx="5934075" cy="24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Shamir Secret Sharing Reconstruct</a:t>
            </a:r>
            <a:endParaRPr/>
          </a:p>
        </p:txBody>
      </p:sp>
      <p:sp>
        <p:nvSpPr>
          <p:cNvPr id="233" name="Google Shape;233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Lagrange Interpolating Polynomial method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(Binomial)</a:t>
            </a:r>
            <a:endParaRPr/>
          </a:p>
        </p:txBody>
      </p:sp>
      <p:pic>
        <p:nvPicPr>
          <p:cNvPr id="234" name="Google Shape;23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938" y="2700375"/>
            <a:ext cx="181927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3250" y="2700375"/>
            <a:ext cx="6465300" cy="1466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0"/>
          <p:cNvSpPr txBox="1"/>
          <p:nvPr/>
        </p:nvSpPr>
        <p:spPr>
          <a:xfrm>
            <a:off x="3832175" y="4364200"/>
            <a:ext cx="1351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Find f(0)</a:t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(ssss)</a:t>
            </a:r>
            <a:endParaRPr/>
          </a:p>
        </p:txBody>
      </p:sp>
      <p:sp>
        <p:nvSpPr>
          <p:cNvPr id="242" name="Google Shape;242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43" name="Google Shape;24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775" y="1469100"/>
            <a:ext cx="8538455" cy="95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7475" y="2685413"/>
            <a:ext cx="3629025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