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embeddedFontLst>
    <p:embeddedFont>
      <p:font typeface="Nunito"/>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Nunito-bold.fntdata"/><Relationship Id="rId12" Type="http://schemas.openxmlformats.org/officeDocument/2006/relationships/slide" Target="slides/slide7.xml"/><Relationship Id="rId34" Type="http://schemas.openxmlformats.org/officeDocument/2006/relationships/font" Target="fonts/Nunito-regular.fntdata"/><Relationship Id="rId15" Type="http://schemas.openxmlformats.org/officeDocument/2006/relationships/slide" Target="slides/slide10.xml"/><Relationship Id="rId37" Type="http://schemas.openxmlformats.org/officeDocument/2006/relationships/font" Target="fonts/Nunito-boldItalic.fntdata"/><Relationship Id="rId14" Type="http://schemas.openxmlformats.org/officeDocument/2006/relationships/slide" Target="slides/slide9.xml"/><Relationship Id="rId36" Type="http://schemas.openxmlformats.org/officeDocument/2006/relationships/font" Target="fonts/Nunito-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2e062567ba_1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12e062567ba_1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1b506e36836_0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1b506e36836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12e062567ba_1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12e062567ba_1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f4109fa9ae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f4109fa9ae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f4109fa9ae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f4109fa9ae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1327d12afd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1327d12afd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15cb7954f36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15cb7954f36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11d134f184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11d134f184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131a65fce9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131a65fce9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f4109fa9ae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f4109fa9ae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9df74d2691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9df74d2691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f4109fa9ae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f4109fa9ae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13004615b8b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13004615b8b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13004615b8b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9" name="Google Shape;509;g13004615b8b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12e062567ba_1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7" name="Google Shape;517;g12e062567ba_1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12e062567ba_1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12e062567ba_1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130b283c8d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6" name="Google Shape;566;g130b283c8d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13004615b8b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2" name="Google Shape;592;g13004615b8b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130917adc10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5" name="Google Shape;605;g130917adc1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g130917adc10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8" name="Google Shape;618;g130917adc10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2e062567ba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2e062567ba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b506e36836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b506e36836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2e062567ba_1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12e062567ba_1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5c90ea099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5c90ea099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f4109fa9ae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f4109fa9ae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f4109fa9ae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f4109fa9ae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b506e36836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1b506e36836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zh-TW"/>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20.png"/><Relationship Id="rId6"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1.png"/><Relationship Id="rId4" Type="http://schemas.openxmlformats.org/officeDocument/2006/relationships/image" Target="../media/image4.png"/><Relationship Id="rId5"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4.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1858700" y="1670425"/>
            <a:ext cx="5511000" cy="14481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zh-TW"/>
              <a:t>基於Kubernetes可沿展式WebAPI Gateway效能分析</a:t>
            </a:r>
            <a:endParaRPr/>
          </a:p>
        </p:txBody>
      </p:sp>
      <p:sp>
        <p:nvSpPr>
          <p:cNvPr id="129" name="Google Shape;129;p1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TW"/>
              <a:t>‹#›</a:t>
            </a:fld>
            <a:endParaRPr/>
          </a:p>
        </p:txBody>
      </p:sp>
      <p:sp>
        <p:nvSpPr>
          <p:cNvPr id="130" name="Google Shape;130;p13"/>
          <p:cNvSpPr txBox="1"/>
          <p:nvPr/>
        </p:nvSpPr>
        <p:spPr>
          <a:xfrm>
            <a:off x="1858700" y="3413145"/>
            <a:ext cx="5361300" cy="854100"/>
          </a:xfrm>
          <a:prstGeom prst="rect">
            <a:avLst/>
          </a:prstGeom>
          <a:noFill/>
          <a:ln>
            <a:noFill/>
          </a:ln>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zh-TW" sz="1600">
                <a:solidFill>
                  <a:srgbClr val="AF7B51"/>
                </a:solidFill>
                <a:latin typeface="Calibri"/>
                <a:ea typeface="Calibri"/>
                <a:cs typeface="Calibri"/>
                <a:sym typeface="Calibri"/>
              </a:rPr>
              <a:t>洪胤勛 吳坤熹</a:t>
            </a:r>
            <a:endParaRPr sz="1600">
              <a:solidFill>
                <a:srgbClr val="AF7B51"/>
              </a:solidFill>
              <a:latin typeface="Calibri"/>
              <a:ea typeface="Calibri"/>
              <a:cs typeface="Calibri"/>
              <a:sym typeface="Calibri"/>
            </a:endParaRPr>
          </a:p>
          <a:p>
            <a:pPr indent="0" lvl="0" marL="0" rtl="0" algn="ctr">
              <a:spcBef>
                <a:spcPts val="0"/>
              </a:spcBef>
              <a:spcAft>
                <a:spcPts val="0"/>
              </a:spcAft>
              <a:buNone/>
            </a:pPr>
            <a:r>
              <a:rPr lang="zh-TW" sz="1600">
                <a:solidFill>
                  <a:srgbClr val="AF7B51"/>
                </a:solidFill>
                <a:latin typeface="Calibri"/>
                <a:ea typeface="Calibri"/>
                <a:cs typeface="Calibri"/>
                <a:sym typeface="Calibri"/>
              </a:rPr>
              <a:t>國立暨南國際大學 資訊工程學系</a:t>
            </a:r>
            <a:endParaRPr sz="1600">
              <a:solidFill>
                <a:srgbClr val="AF7B51"/>
              </a:solidFill>
              <a:latin typeface="Calibri"/>
              <a:ea typeface="Calibri"/>
              <a:cs typeface="Calibri"/>
              <a:sym typeface="Calibri"/>
            </a:endParaRPr>
          </a:p>
          <a:p>
            <a:pPr indent="0" lvl="0" marL="0" rtl="0" algn="ctr">
              <a:spcBef>
                <a:spcPts val="0"/>
              </a:spcBef>
              <a:spcAft>
                <a:spcPts val="0"/>
              </a:spcAft>
              <a:buNone/>
            </a:pPr>
            <a:r>
              <a:rPr lang="zh-TW" sz="1600">
                <a:solidFill>
                  <a:srgbClr val="AF7B51"/>
                </a:solidFill>
                <a:latin typeface="Calibri"/>
                <a:ea typeface="Calibri"/>
                <a:cs typeface="Calibri"/>
                <a:sym typeface="Calibri"/>
              </a:rPr>
              <a:t>{s108321019,solomon}@ncnu.edu.tw</a:t>
            </a:r>
            <a:endParaRPr sz="1600">
              <a:solidFill>
                <a:srgbClr val="AF7B51"/>
              </a:solidFill>
              <a:latin typeface="Calibri"/>
              <a:ea typeface="Calibri"/>
              <a:cs typeface="Calibri"/>
              <a:sym typeface="Calibri"/>
            </a:endParaRPr>
          </a:p>
        </p:txBody>
      </p:sp>
      <p:sp>
        <p:nvSpPr>
          <p:cNvPr id="131" name="Google Shape;131;p13"/>
          <p:cNvSpPr txBox="1"/>
          <p:nvPr/>
        </p:nvSpPr>
        <p:spPr>
          <a:xfrm>
            <a:off x="1800825" y="4723525"/>
            <a:ext cx="7136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1000">
                <a:latin typeface="Calibri"/>
                <a:ea typeface="Calibri"/>
                <a:cs typeface="Calibri"/>
                <a:sym typeface="Calibri"/>
              </a:rPr>
              <a:t>本研究成果感謝國立暨南國際大學與埔基醫療財團法人埔里基督教醫院產學合作之「埔暨計畫」(111-PuChiAIR-006) 經費贊助</a:t>
            </a:r>
            <a:endParaRPr sz="100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22"/>
          <p:cNvSpPr txBox="1"/>
          <p:nvPr>
            <p:ph type="title"/>
          </p:nvPr>
        </p:nvSpPr>
        <p:spPr>
          <a:xfrm>
            <a:off x="819150" y="845600"/>
            <a:ext cx="23319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zh-TW"/>
              <a:t>實驗步驟</a:t>
            </a:r>
            <a:endParaRPr/>
          </a:p>
        </p:txBody>
      </p:sp>
      <p:grpSp>
        <p:nvGrpSpPr>
          <p:cNvPr id="308" name="Google Shape;308;p22"/>
          <p:cNvGrpSpPr/>
          <p:nvPr/>
        </p:nvGrpSpPr>
        <p:grpSpPr>
          <a:xfrm>
            <a:off x="443550" y="1539750"/>
            <a:ext cx="2805525" cy="1074900"/>
            <a:chOff x="328775" y="1873600"/>
            <a:chExt cx="2805525" cy="1074900"/>
          </a:xfrm>
        </p:grpSpPr>
        <p:sp>
          <p:nvSpPr>
            <p:cNvPr id="309" name="Google Shape;309;p22"/>
            <p:cNvSpPr/>
            <p:nvPr/>
          </p:nvSpPr>
          <p:spPr>
            <a:xfrm>
              <a:off x="2208200" y="2650600"/>
              <a:ext cx="926100" cy="297900"/>
            </a:xfrm>
            <a:prstGeom prst="rect">
              <a:avLst/>
            </a:prstGeom>
            <a:solidFill>
              <a:srgbClr val="0091DA"/>
            </a:solidFill>
            <a:ln cap="flat" cmpd="sng" w="9525">
              <a:solidFill>
                <a:srgbClr val="0091D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sz="1500">
                  <a:solidFill>
                    <a:schemeClr val="dk1"/>
                  </a:solidFill>
                </a:rPr>
                <a:t>VMware</a:t>
              </a:r>
              <a:endParaRPr sz="1500">
                <a:solidFill>
                  <a:schemeClr val="dk1"/>
                </a:solidFill>
              </a:endParaRPr>
            </a:p>
          </p:txBody>
        </p:sp>
        <p:sp>
          <p:nvSpPr>
            <p:cNvPr id="310" name="Google Shape;310;p22"/>
            <p:cNvSpPr/>
            <p:nvPr/>
          </p:nvSpPr>
          <p:spPr>
            <a:xfrm>
              <a:off x="328775" y="2022550"/>
              <a:ext cx="926100" cy="777000"/>
            </a:xfrm>
            <a:prstGeom prst="roundRect">
              <a:avLst>
                <a:gd fmla="val 16667" name="adj"/>
              </a:avLst>
            </a:prstGeom>
            <a:solidFill>
              <a:srgbClr val="6AA84F"/>
            </a:solid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zh-TW" sz="1500">
                  <a:solidFill>
                    <a:schemeClr val="dk1"/>
                  </a:solidFill>
                </a:rPr>
                <a:t>Testing</a:t>
              </a:r>
              <a:endParaRPr sz="1500">
                <a:solidFill>
                  <a:schemeClr val="dk1"/>
                </a:solidFill>
              </a:endParaRPr>
            </a:p>
          </p:txBody>
        </p:sp>
        <p:sp>
          <p:nvSpPr>
            <p:cNvPr id="311" name="Google Shape;311;p22"/>
            <p:cNvSpPr/>
            <p:nvPr/>
          </p:nvSpPr>
          <p:spPr>
            <a:xfrm>
              <a:off x="2256200" y="1873600"/>
              <a:ext cx="830100" cy="777000"/>
            </a:xfrm>
            <a:prstGeom prst="roundRect">
              <a:avLst>
                <a:gd fmla="val 16667" name="adj"/>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sz="1500">
                  <a:solidFill>
                    <a:schemeClr val="dk1"/>
                  </a:solidFill>
                </a:rPr>
                <a:t>API</a:t>
              </a:r>
              <a:endParaRPr sz="1500">
                <a:solidFill>
                  <a:schemeClr val="dk1"/>
                </a:solidFill>
              </a:endParaRPr>
            </a:p>
            <a:p>
              <a:pPr indent="0" lvl="0" marL="0" rtl="0" algn="ctr">
                <a:spcBef>
                  <a:spcPts val="0"/>
                </a:spcBef>
                <a:spcAft>
                  <a:spcPts val="0"/>
                </a:spcAft>
                <a:buNone/>
              </a:pPr>
              <a:r>
                <a:rPr lang="zh-TW" sz="1500">
                  <a:solidFill>
                    <a:schemeClr val="dk1"/>
                  </a:solidFill>
                </a:rPr>
                <a:t>Server</a:t>
              </a:r>
              <a:endParaRPr sz="1500">
                <a:solidFill>
                  <a:schemeClr val="dk1"/>
                </a:solidFill>
              </a:endParaRPr>
            </a:p>
          </p:txBody>
        </p:sp>
        <p:sp>
          <p:nvSpPr>
            <p:cNvPr id="312" name="Google Shape;312;p22"/>
            <p:cNvSpPr/>
            <p:nvPr/>
          </p:nvSpPr>
          <p:spPr>
            <a:xfrm>
              <a:off x="1254875" y="2145550"/>
              <a:ext cx="1001400" cy="196500"/>
            </a:xfrm>
            <a:prstGeom prst="rightArrow">
              <a:avLst>
                <a:gd fmla="val 50000" name="adj1"/>
                <a:gd fmla="val 50000" name="adj2"/>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3" name="Google Shape;313;p2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TW"/>
              <a:t>‹#›</a:t>
            </a:fld>
            <a:endParaRPr/>
          </a:p>
        </p:txBody>
      </p:sp>
      <p:grpSp>
        <p:nvGrpSpPr>
          <p:cNvPr id="314" name="Google Shape;314;p22"/>
          <p:cNvGrpSpPr/>
          <p:nvPr/>
        </p:nvGrpSpPr>
        <p:grpSpPr>
          <a:xfrm>
            <a:off x="474925" y="2211800"/>
            <a:ext cx="7115388" cy="2673324"/>
            <a:chOff x="474925" y="2211800"/>
            <a:chExt cx="7115388" cy="2673324"/>
          </a:xfrm>
        </p:grpSpPr>
        <p:grpSp>
          <p:nvGrpSpPr>
            <p:cNvPr id="315" name="Google Shape;315;p22"/>
            <p:cNvGrpSpPr/>
            <p:nvPr/>
          </p:nvGrpSpPr>
          <p:grpSpPr>
            <a:xfrm>
              <a:off x="474925" y="3536825"/>
              <a:ext cx="3693900" cy="1087300"/>
              <a:chOff x="5155900" y="3349050"/>
              <a:chExt cx="3693900" cy="1087300"/>
            </a:xfrm>
          </p:grpSpPr>
          <p:sp>
            <p:nvSpPr>
              <p:cNvPr id="316" name="Google Shape;316;p22"/>
              <p:cNvSpPr/>
              <p:nvPr/>
            </p:nvSpPr>
            <p:spPr>
              <a:xfrm>
                <a:off x="6499750" y="3349050"/>
                <a:ext cx="1070820" cy="776952"/>
              </a:xfrm>
              <a:prstGeom prst="cloud">
                <a:avLst/>
              </a:prstGeom>
              <a:solidFill>
                <a:srgbClr val="3970E4"/>
              </a:solidFill>
              <a:ln cap="flat" cmpd="sng" w="9525">
                <a:solidFill>
                  <a:srgbClr val="3970E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sz="1500">
                    <a:solidFill>
                      <a:schemeClr val="dk1"/>
                    </a:solidFill>
                  </a:rPr>
                  <a:t>K8s</a:t>
                </a:r>
                <a:endParaRPr sz="1500">
                  <a:solidFill>
                    <a:schemeClr val="dk1"/>
                  </a:solidFill>
                </a:endParaRPr>
              </a:p>
            </p:txBody>
          </p:sp>
          <p:sp>
            <p:nvSpPr>
              <p:cNvPr id="317" name="Google Shape;317;p22"/>
              <p:cNvSpPr/>
              <p:nvPr/>
            </p:nvSpPr>
            <p:spPr>
              <a:xfrm>
                <a:off x="6447625" y="4138450"/>
                <a:ext cx="2402100" cy="297900"/>
              </a:xfrm>
              <a:prstGeom prst="rect">
                <a:avLst/>
              </a:prstGeom>
              <a:solidFill>
                <a:srgbClr val="0091DA"/>
              </a:solidFill>
              <a:ln cap="flat" cmpd="sng" w="9525">
                <a:solidFill>
                  <a:srgbClr val="0091D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sz="1500">
                    <a:solidFill>
                      <a:schemeClr val="dk1"/>
                    </a:solidFill>
                  </a:rPr>
                  <a:t>VMware</a:t>
                </a:r>
                <a:endParaRPr sz="1500">
                  <a:solidFill>
                    <a:schemeClr val="dk1"/>
                  </a:solidFill>
                </a:endParaRPr>
              </a:p>
            </p:txBody>
          </p:sp>
          <p:sp>
            <p:nvSpPr>
              <p:cNvPr id="318" name="Google Shape;318;p22"/>
              <p:cNvSpPr/>
              <p:nvPr/>
            </p:nvSpPr>
            <p:spPr>
              <a:xfrm>
                <a:off x="5155900" y="3578900"/>
                <a:ext cx="926100" cy="777000"/>
              </a:xfrm>
              <a:prstGeom prst="roundRect">
                <a:avLst>
                  <a:gd fmla="val 16667" name="adj"/>
                </a:avLst>
              </a:prstGeom>
              <a:solidFill>
                <a:srgbClr val="6AA84F"/>
              </a:solid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zh-TW" sz="1500">
                    <a:solidFill>
                      <a:schemeClr val="dk1"/>
                    </a:solidFill>
                  </a:rPr>
                  <a:t>Testing</a:t>
                </a:r>
                <a:endParaRPr sz="1500">
                  <a:solidFill>
                    <a:schemeClr val="dk1"/>
                  </a:solidFill>
                </a:endParaRPr>
              </a:p>
            </p:txBody>
          </p:sp>
          <p:sp>
            <p:nvSpPr>
              <p:cNvPr id="319" name="Google Shape;319;p22"/>
              <p:cNvSpPr/>
              <p:nvPr/>
            </p:nvSpPr>
            <p:spPr>
              <a:xfrm>
                <a:off x="8019700" y="3361450"/>
                <a:ext cx="830100" cy="777000"/>
              </a:xfrm>
              <a:prstGeom prst="roundRect">
                <a:avLst>
                  <a:gd fmla="val 16667" name="adj"/>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sz="1500">
                    <a:solidFill>
                      <a:schemeClr val="dk1"/>
                    </a:solidFill>
                  </a:rPr>
                  <a:t>API</a:t>
                </a:r>
                <a:endParaRPr sz="1500">
                  <a:solidFill>
                    <a:schemeClr val="dk1"/>
                  </a:solidFill>
                </a:endParaRPr>
              </a:p>
              <a:p>
                <a:pPr indent="0" lvl="0" marL="0" rtl="0" algn="ctr">
                  <a:spcBef>
                    <a:spcPts val="0"/>
                  </a:spcBef>
                  <a:spcAft>
                    <a:spcPts val="0"/>
                  </a:spcAft>
                  <a:buNone/>
                </a:pPr>
                <a:r>
                  <a:rPr lang="zh-TW" sz="1500">
                    <a:solidFill>
                      <a:schemeClr val="dk1"/>
                    </a:solidFill>
                  </a:rPr>
                  <a:t>Server</a:t>
                </a:r>
                <a:endParaRPr sz="1500">
                  <a:solidFill>
                    <a:schemeClr val="dk1"/>
                  </a:solidFill>
                </a:endParaRPr>
              </a:p>
            </p:txBody>
          </p:sp>
          <p:sp>
            <p:nvSpPr>
              <p:cNvPr id="320" name="Google Shape;320;p22"/>
              <p:cNvSpPr/>
              <p:nvPr/>
            </p:nvSpPr>
            <p:spPr>
              <a:xfrm>
                <a:off x="6082000" y="3651700"/>
                <a:ext cx="499800" cy="196500"/>
              </a:xfrm>
              <a:prstGeom prst="rightArrow">
                <a:avLst>
                  <a:gd fmla="val 50000" name="adj1"/>
                  <a:gd fmla="val 50000" name="adj2"/>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2"/>
              <p:cNvSpPr/>
              <p:nvPr/>
            </p:nvSpPr>
            <p:spPr>
              <a:xfrm>
                <a:off x="7570600" y="3651688"/>
                <a:ext cx="499800" cy="196500"/>
              </a:xfrm>
              <a:prstGeom prst="rightArrow">
                <a:avLst>
                  <a:gd fmla="val 50000" name="adj1"/>
                  <a:gd fmla="val 50000" name="adj2"/>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2" name="Google Shape;322;p22"/>
            <p:cNvGrpSpPr/>
            <p:nvPr/>
          </p:nvGrpSpPr>
          <p:grpSpPr>
            <a:xfrm>
              <a:off x="4189825" y="2211800"/>
              <a:ext cx="3400488" cy="2673324"/>
              <a:chOff x="4189825" y="2211800"/>
              <a:chExt cx="3400488" cy="2673324"/>
            </a:xfrm>
          </p:grpSpPr>
          <p:sp>
            <p:nvSpPr>
              <p:cNvPr id="323" name="Google Shape;323;p22"/>
              <p:cNvSpPr/>
              <p:nvPr/>
            </p:nvSpPr>
            <p:spPr>
              <a:xfrm>
                <a:off x="4189825" y="2211800"/>
                <a:ext cx="3400488" cy="2673324"/>
              </a:xfrm>
              <a:prstGeom prst="cloud">
                <a:avLst/>
              </a:prstGeom>
              <a:solidFill>
                <a:srgbClr val="3970E4"/>
              </a:solidFill>
              <a:ln cap="flat" cmpd="sng" w="9525">
                <a:solidFill>
                  <a:srgbClr val="3970E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solidFill>
                    <a:schemeClr val="dk1"/>
                  </a:solidFill>
                </a:endParaRPr>
              </a:p>
            </p:txBody>
          </p:sp>
          <p:grpSp>
            <p:nvGrpSpPr>
              <p:cNvPr id="324" name="Google Shape;324;p22"/>
              <p:cNvGrpSpPr/>
              <p:nvPr/>
            </p:nvGrpSpPr>
            <p:grpSpPr>
              <a:xfrm>
                <a:off x="4394153" y="2688030"/>
                <a:ext cx="1066900" cy="1454969"/>
                <a:chOff x="2283218" y="1771781"/>
                <a:chExt cx="1101600" cy="1404546"/>
              </a:xfrm>
            </p:grpSpPr>
            <p:pic>
              <p:nvPicPr>
                <p:cNvPr id="325" name="Google Shape;325;p22"/>
                <p:cNvPicPr preferRelativeResize="0"/>
                <p:nvPr/>
              </p:nvPicPr>
              <p:blipFill>
                <a:blip r:embed="rId3">
                  <a:alphaModFix/>
                </a:blip>
                <a:stretch>
                  <a:fillRect/>
                </a:stretch>
              </p:blipFill>
              <p:spPr>
                <a:xfrm>
                  <a:off x="2477477" y="2463227"/>
                  <a:ext cx="713094" cy="713100"/>
                </a:xfrm>
                <a:prstGeom prst="rect">
                  <a:avLst/>
                </a:prstGeom>
                <a:noFill/>
                <a:ln>
                  <a:noFill/>
                </a:ln>
              </p:spPr>
            </p:pic>
            <p:sp>
              <p:nvSpPr>
                <p:cNvPr id="326" name="Google Shape;326;p22"/>
                <p:cNvSpPr txBox="1"/>
                <p:nvPr/>
              </p:nvSpPr>
              <p:spPr>
                <a:xfrm>
                  <a:off x="2283218" y="1771781"/>
                  <a:ext cx="1101600" cy="71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zh-TW" sz="1800">
                      <a:solidFill>
                        <a:schemeClr val="dk1"/>
                      </a:solidFill>
                      <a:latin typeface="Calibri"/>
                      <a:ea typeface="Calibri"/>
                      <a:cs typeface="Calibri"/>
                      <a:sym typeface="Calibri"/>
                    </a:rPr>
                    <a:t>Load</a:t>
                  </a:r>
                  <a:endParaRPr sz="1800">
                    <a:solidFill>
                      <a:schemeClr val="dk1"/>
                    </a:solidFill>
                    <a:latin typeface="Calibri"/>
                    <a:ea typeface="Calibri"/>
                    <a:cs typeface="Calibri"/>
                    <a:sym typeface="Calibri"/>
                  </a:endParaRPr>
                </a:p>
                <a:p>
                  <a:pPr indent="0" lvl="0" marL="0" rtl="0" algn="ctr">
                    <a:spcBef>
                      <a:spcPts val="0"/>
                    </a:spcBef>
                    <a:spcAft>
                      <a:spcPts val="0"/>
                    </a:spcAft>
                    <a:buNone/>
                  </a:pPr>
                  <a:r>
                    <a:rPr lang="zh-TW" sz="1800">
                      <a:solidFill>
                        <a:schemeClr val="dk1"/>
                      </a:solidFill>
                      <a:latin typeface="Calibri"/>
                      <a:ea typeface="Calibri"/>
                      <a:cs typeface="Calibri"/>
                      <a:sym typeface="Calibri"/>
                    </a:rPr>
                    <a:t>Balancer</a:t>
                  </a:r>
                  <a:endParaRPr sz="1800">
                    <a:solidFill>
                      <a:schemeClr val="dk1"/>
                    </a:solidFill>
                    <a:latin typeface="Calibri"/>
                    <a:ea typeface="Calibri"/>
                    <a:cs typeface="Calibri"/>
                    <a:sym typeface="Calibri"/>
                  </a:endParaRPr>
                </a:p>
              </p:txBody>
            </p:sp>
          </p:grpSp>
          <p:sp>
            <p:nvSpPr>
              <p:cNvPr id="327" name="Google Shape;327;p22"/>
              <p:cNvSpPr/>
              <p:nvPr/>
            </p:nvSpPr>
            <p:spPr>
              <a:xfrm>
                <a:off x="5665625" y="2211800"/>
                <a:ext cx="1292400" cy="1087200"/>
              </a:xfrm>
              <a:prstGeom prst="roundRect">
                <a:avLst>
                  <a:gd fmla="val 16667" name="adj"/>
                </a:avLst>
              </a:prstGeom>
              <a:solidFill>
                <a:srgbClr val="999999"/>
              </a:solidFill>
              <a:ln cap="flat" cmpd="sng" w="9525">
                <a:solidFill>
                  <a:srgbClr val="999999"/>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lang="zh-TW">
                    <a:solidFill>
                      <a:schemeClr val="dk1"/>
                    </a:solidFill>
                  </a:rPr>
                  <a:t>Worker</a:t>
                </a:r>
                <a:endParaRPr>
                  <a:solidFill>
                    <a:schemeClr val="dk1"/>
                  </a:solidFill>
                </a:endParaRPr>
              </a:p>
            </p:txBody>
          </p:sp>
          <p:sp>
            <p:nvSpPr>
              <p:cNvPr id="328" name="Google Shape;328;p22"/>
              <p:cNvSpPr/>
              <p:nvPr/>
            </p:nvSpPr>
            <p:spPr>
              <a:xfrm>
                <a:off x="5930444" y="2318581"/>
                <a:ext cx="725700" cy="280200"/>
              </a:xfrm>
              <a:prstGeom prst="roundRect">
                <a:avLst>
                  <a:gd fmla="val 16667" name="adj"/>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Pod</a:t>
                </a:r>
                <a:endParaRPr>
                  <a:solidFill>
                    <a:schemeClr val="dk1"/>
                  </a:solidFill>
                </a:endParaRPr>
              </a:p>
            </p:txBody>
          </p:sp>
          <p:sp>
            <p:nvSpPr>
              <p:cNvPr id="329" name="Google Shape;329;p22"/>
              <p:cNvSpPr/>
              <p:nvPr/>
            </p:nvSpPr>
            <p:spPr>
              <a:xfrm>
                <a:off x="5930444" y="2688016"/>
                <a:ext cx="725700" cy="280200"/>
              </a:xfrm>
              <a:prstGeom prst="roundRect">
                <a:avLst>
                  <a:gd fmla="val 16667" name="adj"/>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Pod</a:t>
                </a:r>
                <a:endParaRPr>
                  <a:solidFill>
                    <a:schemeClr val="dk1"/>
                  </a:solidFill>
                </a:endParaRPr>
              </a:p>
            </p:txBody>
          </p:sp>
          <p:sp>
            <p:nvSpPr>
              <p:cNvPr id="330" name="Google Shape;330;p22"/>
              <p:cNvSpPr/>
              <p:nvPr/>
            </p:nvSpPr>
            <p:spPr>
              <a:xfrm>
                <a:off x="5665625" y="3404300"/>
                <a:ext cx="1292400" cy="1087200"/>
              </a:xfrm>
              <a:prstGeom prst="roundRect">
                <a:avLst>
                  <a:gd fmla="val 16667" name="adj"/>
                </a:avLst>
              </a:prstGeom>
              <a:solidFill>
                <a:srgbClr val="999999"/>
              </a:solidFill>
              <a:ln cap="flat" cmpd="sng" w="9525">
                <a:solidFill>
                  <a:srgbClr val="999999"/>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lang="zh-TW">
                    <a:solidFill>
                      <a:schemeClr val="dk1"/>
                    </a:solidFill>
                  </a:rPr>
                  <a:t>Worker</a:t>
                </a:r>
                <a:endParaRPr>
                  <a:solidFill>
                    <a:schemeClr val="dk1"/>
                  </a:solidFill>
                </a:endParaRPr>
              </a:p>
            </p:txBody>
          </p:sp>
          <p:sp>
            <p:nvSpPr>
              <p:cNvPr id="331" name="Google Shape;331;p22"/>
              <p:cNvSpPr/>
              <p:nvPr/>
            </p:nvSpPr>
            <p:spPr>
              <a:xfrm>
                <a:off x="5930444" y="3511081"/>
                <a:ext cx="725700" cy="280200"/>
              </a:xfrm>
              <a:prstGeom prst="roundRect">
                <a:avLst>
                  <a:gd fmla="val 16667" name="adj"/>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Pod</a:t>
                </a:r>
                <a:endParaRPr>
                  <a:solidFill>
                    <a:schemeClr val="dk1"/>
                  </a:solidFill>
                </a:endParaRPr>
              </a:p>
            </p:txBody>
          </p:sp>
          <p:sp>
            <p:nvSpPr>
              <p:cNvPr id="332" name="Google Shape;332;p22"/>
              <p:cNvSpPr/>
              <p:nvPr/>
            </p:nvSpPr>
            <p:spPr>
              <a:xfrm>
                <a:off x="5930444" y="3880516"/>
                <a:ext cx="725700" cy="280200"/>
              </a:xfrm>
              <a:prstGeom prst="roundRect">
                <a:avLst>
                  <a:gd fmla="val 16667" name="adj"/>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Pod</a:t>
                </a:r>
                <a:endParaRPr>
                  <a:solidFill>
                    <a:schemeClr val="dk1"/>
                  </a:solidFill>
                </a:endParaRPr>
              </a:p>
            </p:txBody>
          </p:sp>
        </p:grpSp>
        <p:sp>
          <p:nvSpPr>
            <p:cNvPr id="333" name="Google Shape;333;p22"/>
            <p:cNvSpPr/>
            <p:nvPr/>
          </p:nvSpPr>
          <p:spPr>
            <a:xfrm rot="-392261">
              <a:off x="2179863" y="2677803"/>
              <a:ext cx="2210676" cy="735578"/>
            </a:xfrm>
            <a:prstGeom prst="curvedDownArrow">
              <a:avLst>
                <a:gd fmla="val 25000" name="adj1"/>
                <a:gd fmla="val 50000" name="adj2"/>
                <a:gd fmla="val 25000" name="adj3"/>
              </a:avLst>
            </a:prstGeom>
            <a:solidFill>
              <a:srgbClr val="3970E4"/>
            </a:solidFill>
            <a:ln cap="flat" cmpd="sng" w="9525">
              <a:solidFill>
                <a:srgbClr val="3970E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4" name="Google Shape;334;p22"/>
          <p:cNvGrpSpPr/>
          <p:nvPr/>
        </p:nvGrpSpPr>
        <p:grpSpPr>
          <a:xfrm>
            <a:off x="3555163" y="239950"/>
            <a:ext cx="3774058" cy="1915000"/>
            <a:chOff x="4698163" y="163750"/>
            <a:chExt cx="3774058" cy="1915000"/>
          </a:xfrm>
        </p:grpSpPr>
        <p:pic>
          <p:nvPicPr>
            <p:cNvPr id="335" name="Google Shape;335;p22"/>
            <p:cNvPicPr preferRelativeResize="0"/>
            <p:nvPr/>
          </p:nvPicPr>
          <p:blipFill>
            <a:blip r:embed="rId4">
              <a:alphaModFix/>
            </a:blip>
            <a:stretch>
              <a:fillRect/>
            </a:stretch>
          </p:blipFill>
          <p:spPr>
            <a:xfrm>
              <a:off x="4750375" y="163750"/>
              <a:ext cx="2041551" cy="1020776"/>
            </a:xfrm>
            <a:prstGeom prst="rect">
              <a:avLst/>
            </a:prstGeom>
            <a:noFill/>
            <a:ln>
              <a:noFill/>
            </a:ln>
          </p:spPr>
        </p:pic>
        <p:grpSp>
          <p:nvGrpSpPr>
            <p:cNvPr id="336" name="Google Shape;336;p22"/>
            <p:cNvGrpSpPr/>
            <p:nvPr/>
          </p:nvGrpSpPr>
          <p:grpSpPr>
            <a:xfrm>
              <a:off x="4698163" y="291338"/>
              <a:ext cx="3774058" cy="1787412"/>
              <a:chOff x="4698163" y="291338"/>
              <a:chExt cx="3774058" cy="1787412"/>
            </a:xfrm>
          </p:grpSpPr>
          <p:grpSp>
            <p:nvGrpSpPr>
              <p:cNvPr id="337" name="Google Shape;337;p22"/>
              <p:cNvGrpSpPr/>
              <p:nvPr/>
            </p:nvGrpSpPr>
            <p:grpSpPr>
              <a:xfrm>
                <a:off x="4698163" y="979325"/>
                <a:ext cx="3774058" cy="1099425"/>
                <a:chOff x="5045400" y="1539750"/>
                <a:chExt cx="3774058" cy="1099425"/>
              </a:xfrm>
            </p:grpSpPr>
            <p:sp>
              <p:nvSpPr>
                <p:cNvPr id="338" name="Google Shape;338;p22"/>
                <p:cNvSpPr/>
                <p:nvPr/>
              </p:nvSpPr>
              <p:spPr>
                <a:xfrm>
                  <a:off x="6428758" y="2341275"/>
                  <a:ext cx="2390700" cy="297900"/>
                </a:xfrm>
                <a:prstGeom prst="rect">
                  <a:avLst/>
                </a:prstGeom>
                <a:solidFill>
                  <a:srgbClr val="0091DA"/>
                </a:solidFill>
                <a:ln cap="flat" cmpd="sng" w="9525">
                  <a:solidFill>
                    <a:srgbClr val="0091D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sz="1500">
                      <a:solidFill>
                        <a:schemeClr val="dk1"/>
                      </a:solidFill>
                    </a:rPr>
                    <a:t>VMware</a:t>
                  </a:r>
                  <a:endParaRPr sz="1500">
                    <a:solidFill>
                      <a:schemeClr val="dk1"/>
                    </a:solidFill>
                  </a:endParaRPr>
                </a:p>
              </p:txBody>
            </p:sp>
            <p:sp>
              <p:nvSpPr>
                <p:cNvPr id="339" name="Google Shape;339;p22"/>
                <p:cNvSpPr/>
                <p:nvPr/>
              </p:nvSpPr>
              <p:spPr>
                <a:xfrm>
                  <a:off x="5045400" y="1744950"/>
                  <a:ext cx="926100" cy="777000"/>
                </a:xfrm>
                <a:prstGeom prst="roundRect">
                  <a:avLst>
                    <a:gd fmla="val 16667" name="adj"/>
                  </a:avLst>
                </a:prstGeom>
                <a:solidFill>
                  <a:srgbClr val="6AA84F"/>
                </a:solid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zh-TW" sz="1500">
                      <a:solidFill>
                        <a:schemeClr val="dk1"/>
                      </a:solidFill>
                    </a:rPr>
                    <a:t>Testing</a:t>
                  </a:r>
                  <a:endParaRPr sz="1500">
                    <a:solidFill>
                      <a:schemeClr val="dk1"/>
                    </a:solidFill>
                  </a:endParaRPr>
                </a:p>
              </p:txBody>
            </p:sp>
            <p:sp>
              <p:nvSpPr>
                <p:cNvPr id="340" name="Google Shape;340;p22"/>
                <p:cNvSpPr/>
                <p:nvPr/>
              </p:nvSpPr>
              <p:spPr>
                <a:xfrm>
                  <a:off x="7917350" y="1539750"/>
                  <a:ext cx="830100" cy="777000"/>
                </a:xfrm>
                <a:prstGeom prst="roundRect">
                  <a:avLst>
                    <a:gd fmla="val 16667" name="adj"/>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sz="1500">
                      <a:solidFill>
                        <a:schemeClr val="dk1"/>
                      </a:solidFill>
                    </a:rPr>
                    <a:t>API</a:t>
                  </a:r>
                  <a:endParaRPr sz="1500">
                    <a:solidFill>
                      <a:schemeClr val="dk1"/>
                    </a:solidFill>
                  </a:endParaRPr>
                </a:p>
                <a:p>
                  <a:pPr indent="0" lvl="0" marL="0" rtl="0" algn="ctr">
                    <a:spcBef>
                      <a:spcPts val="0"/>
                    </a:spcBef>
                    <a:spcAft>
                      <a:spcPts val="0"/>
                    </a:spcAft>
                    <a:buNone/>
                  </a:pPr>
                  <a:r>
                    <a:rPr lang="zh-TW" sz="1500">
                      <a:solidFill>
                        <a:schemeClr val="dk1"/>
                      </a:solidFill>
                    </a:rPr>
                    <a:t>Server</a:t>
                  </a:r>
                  <a:endParaRPr sz="1500">
                    <a:solidFill>
                      <a:schemeClr val="dk1"/>
                    </a:solidFill>
                  </a:endParaRPr>
                </a:p>
              </p:txBody>
            </p:sp>
            <p:sp>
              <p:nvSpPr>
                <p:cNvPr id="341" name="Google Shape;341;p22"/>
                <p:cNvSpPr/>
                <p:nvPr/>
              </p:nvSpPr>
              <p:spPr>
                <a:xfrm>
                  <a:off x="6428750" y="1539750"/>
                  <a:ext cx="1039500" cy="777000"/>
                </a:xfrm>
                <a:prstGeom prst="roundRect">
                  <a:avLst>
                    <a:gd fmla="val 16667" name="adj"/>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sz="1500">
                      <a:solidFill>
                        <a:schemeClr val="dk1"/>
                      </a:solidFill>
                    </a:rPr>
                    <a:t>Gateway</a:t>
                  </a:r>
                  <a:endParaRPr sz="1500">
                    <a:solidFill>
                      <a:schemeClr val="dk1"/>
                    </a:solidFill>
                  </a:endParaRPr>
                </a:p>
              </p:txBody>
            </p:sp>
            <p:sp>
              <p:nvSpPr>
                <p:cNvPr id="342" name="Google Shape;342;p22"/>
                <p:cNvSpPr/>
                <p:nvPr/>
              </p:nvSpPr>
              <p:spPr>
                <a:xfrm>
                  <a:off x="5979650" y="1830000"/>
                  <a:ext cx="499800" cy="196500"/>
                </a:xfrm>
                <a:prstGeom prst="rightArrow">
                  <a:avLst>
                    <a:gd fmla="val 50000" name="adj1"/>
                    <a:gd fmla="val 50000" name="adj2"/>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2"/>
                <p:cNvSpPr/>
                <p:nvPr/>
              </p:nvSpPr>
              <p:spPr>
                <a:xfrm>
                  <a:off x="7468250" y="1829988"/>
                  <a:ext cx="499800" cy="196500"/>
                </a:xfrm>
                <a:prstGeom prst="rightArrow">
                  <a:avLst>
                    <a:gd fmla="val 50000" name="adj1"/>
                    <a:gd fmla="val 50000" name="adj2"/>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44" name="Google Shape;344;p22"/>
              <p:cNvPicPr preferRelativeResize="0"/>
              <p:nvPr/>
            </p:nvPicPr>
            <p:blipFill>
              <a:blip r:embed="rId5">
                <a:alphaModFix/>
              </a:blip>
              <a:stretch>
                <a:fillRect/>
              </a:stretch>
            </p:blipFill>
            <p:spPr>
              <a:xfrm>
                <a:off x="6657027" y="291338"/>
                <a:ext cx="1667825" cy="687987"/>
              </a:xfrm>
              <a:prstGeom prst="rect">
                <a:avLst/>
              </a:prstGeom>
              <a:noFill/>
              <a:ln>
                <a:noFill/>
              </a:ln>
            </p:spPr>
          </p:pic>
        </p:grpSp>
      </p:grpSp>
      <p:grpSp>
        <p:nvGrpSpPr>
          <p:cNvPr id="345" name="Google Shape;345;p22"/>
          <p:cNvGrpSpPr/>
          <p:nvPr/>
        </p:nvGrpSpPr>
        <p:grpSpPr>
          <a:xfrm>
            <a:off x="7713800" y="1800200"/>
            <a:ext cx="1184700" cy="1601025"/>
            <a:chOff x="7713800" y="1800200"/>
            <a:chExt cx="1184700" cy="1601025"/>
          </a:xfrm>
        </p:grpSpPr>
        <p:sp>
          <p:nvSpPr>
            <p:cNvPr id="346" name="Google Shape;346;p22"/>
            <p:cNvSpPr/>
            <p:nvPr/>
          </p:nvSpPr>
          <p:spPr>
            <a:xfrm>
              <a:off x="7713800" y="2094725"/>
              <a:ext cx="1184700" cy="1306500"/>
            </a:xfrm>
            <a:prstGeom prst="roundRect">
              <a:avLst>
                <a:gd fmla="val 16667" name="adj"/>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sz="1500">
                  <a:solidFill>
                    <a:schemeClr val="dk1"/>
                  </a:solidFill>
                </a:rPr>
                <a:t>2 * i7-10700 CPU</a:t>
              </a:r>
              <a:endParaRPr sz="1500">
                <a:solidFill>
                  <a:schemeClr val="dk1"/>
                </a:solidFill>
              </a:endParaRPr>
            </a:p>
            <a:p>
              <a:pPr indent="0" lvl="0" marL="0" rtl="0" algn="ctr">
                <a:spcBef>
                  <a:spcPts val="0"/>
                </a:spcBef>
                <a:spcAft>
                  <a:spcPts val="0"/>
                </a:spcAft>
                <a:buNone/>
              </a:pPr>
              <a:r>
                <a:t/>
              </a:r>
              <a:endParaRPr sz="1500">
                <a:solidFill>
                  <a:schemeClr val="dk1"/>
                </a:solidFill>
              </a:endParaRPr>
            </a:p>
            <a:p>
              <a:pPr indent="0" lvl="0" marL="0" rtl="0" algn="ctr">
                <a:spcBef>
                  <a:spcPts val="0"/>
                </a:spcBef>
                <a:spcAft>
                  <a:spcPts val="0"/>
                </a:spcAft>
                <a:buNone/>
              </a:pPr>
              <a:r>
                <a:rPr lang="zh-TW" sz="1500">
                  <a:solidFill>
                    <a:schemeClr val="dk1"/>
                  </a:solidFill>
                </a:rPr>
                <a:t>2G RAM</a:t>
              </a:r>
              <a:endParaRPr sz="1500">
                <a:solidFill>
                  <a:schemeClr val="dk1"/>
                </a:solidFill>
              </a:endParaRPr>
            </a:p>
          </p:txBody>
        </p:sp>
        <p:sp>
          <p:nvSpPr>
            <p:cNvPr id="347" name="Google Shape;347;p22"/>
            <p:cNvSpPr txBox="1"/>
            <p:nvPr/>
          </p:nvSpPr>
          <p:spPr>
            <a:xfrm>
              <a:off x="7847150" y="1800200"/>
              <a:ext cx="918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a:latin typeface="Calibri"/>
                  <a:ea typeface="Calibri"/>
                  <a:cs typeface="Calibri"/>
                  <a:sym typeface="Calibri"/>
                </a:rPr>
                <a:t>電腦配備</a:t>
              </a:r>
              <a:endParaRPr>
                <a:latin typeface="Calibri"/>
                <a:ea typeface="Calibri"/>
                <a:cs typeface="Calibri"/>
                <a:sym typeface="Calibri"/>
              </a:endParaRPr>
            </a:p>
          </p:txBody>
        </p:sp>
      </p:grpSp>
      <p:grpSp>
        <p:nvGrpSpPr>
          <p:cNvPr id="348" name="Google Shape;348;p22"/>
          <p:cNvGrpSpPr/>
          <p:nvPr/>
        </p:nvGrpSpPr>
        <p:grpSpPr>
          <a:xfrm>
            <a:off x="7384850" y="3529525"/>
            <a:ext cx="1675700" cy="1087175"/>
            <a:chOff x="7384850" y="3529525"/>
            <a:chExt cx="1675700" cy="1087175"/>
          </a:xfrm>
        </p:grpSpPr>
        <p:pic>
          <p:nvPicPr>
            <p:cNvPr id="349" name="Google Shape;349;p22"/>
            <p:cNvPicPr preferRelativeResize="0"/>
            <p:nvPr/>
          </p:nvPicPr>
          <p:blipFill>
            <a:blip r:embed="rId6">
              <a:alphaModFix/>
            </a:blip>
            <a:stretch>
              <a:fillRect/>
            </a:stretch>
          </p:blipFill>
          <p:spPr>
            <a:xfrm>
              <a:off x="7384850" y="3739050"/>
              <a:ext cx="1675700" cy="877650"/>
            </a:xfrm>
            <a:prstGeom prst="rect">
              <a:avLst/>
            </a:prstGeom>
            <a:noFill/>
            <a:ln>
              <a:noFill/>
            </a:ln>
          </p:spPr>
        </p:pic>
        <p:sp>
          <p:nvSpPr>
            <p:cNvPr id="350" name="Google Shape;350;p22"/>
            <p:cNvSpPr txBox="1"/>
            <p:nvPr/>
          </p:nvSpPr>
          <p:spPr>
            <a:xfrm>
              <a:off x="7763700" y="3529525"/>
              <a:ext cx="918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zh-TW">
                  <a:latin typeface="Calibri"/>
                  <a:ea typeface="Calibri"/>
                  <a:cs typeface="Calibri"/>
                  <a:sym typeface="Calibri"/>
                </a:rPr>
                <a:t>測試工具</a:t>
              </a:r>
              <a:endParaRPr>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1000"/>
                                        <p:tgtEl>
                                          <p:spTgt spid="3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1000"/>
                                        <p:tgtEl>
                                          <p:spTgt spid="3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1000"/>
                                        <p:tgtEl>
                                          <p:spTgt spid="3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1000"/>
                                        <p:tgtEl>
                                          <p:spTgt spid="3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23"/>
          <p:cNvSpPr txBox="1"/>
          <p:nvPr>
            <p:ph type="title"/>
          </p:nvPr>
        </p:nvSpPr>
        <p:spPr>
          <a:xfrm>
            <a:off x="952525" y="2094450"/>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zh-TW" sz="3800"/>
              <a:t>實驗</a:t>
            </a:r>
            <a:r>
              <a:rPr lang="zh-TW" sz="3800"/>
              <a:t>結果</a:t>
            </a:r>
            <a:endParaRPr sz="3800"/>
          </a:p>
        </p:txBody>
      </p:sp>
      <p:sp>
        <p:nvSpPr>
          <p:cNvPr id="356" name="Google Shape;356;p2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pic>
        <p:nvPicPr>
          <p:cNvPr id="361" name="Google Shape;361;p24"/>
          <p:cNvPicPr preferRelativeResize="0"/>
          <p:nvPr/>
        </p:nvPicPr>
        <p:blipFill>
          <a:blip r:embed="rId3">
            <a:alphaModFix/>
          </a:blip>
          <a:stretch>
            <a:fillRect/>
          </a:stretch>
        </p:blipFill>
        <p:spPr>
          <a:xfrm>
            <a:off x="4735150" y="1123225"/>
            <a:ext cx="4057650" cy="2495550"/>
          </a:xfrm>
          <a:prstGeom prst="rect">
            <a:avLst/>
          </a:prstGeom>
          <a:noFill/>
          <a:ln>
            <a:noFill/>
          </a:ln>
        </p:spPr>
      </p:pic>
      <p:pic>
        <p:nvPicPr>
          <p:cNvPr id="362" name="Google Shape;362;p24"/>
          <p:cNvPicPr preferRelativeResize="0"/>
          <p:nvPr/>
        </p:nvPicPr>
        <p:blipFill>
          <a:blip r:embed="rId4">
            <a:alphaModFix/>
          </a:blip>
          <a:stretch>
            <a:fillRect/>
          </a:stretch>
        </p:blipFill>
        <p:spPr>
          <a:xfrm>
            <a:off x="475650" y="1123225"/>
            <a:ext cx="4019550" cy="2495550"/>
          </a:xfrm>
          <a:prstGeom prst="rect">
            <a:avLst/>
          </a:prstGeom>
          <a:noFill/>
          <a:ln>
            <a:noFill/>
          </a:ln>
        </p:spPr>
      </p:pic>
      <p:sp>
        <p:nvSpPr>
          <p:cNvPr id="363" name="Google Shape;363;p2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TW"/>
              <a:t>‹#›</a:t>
            </a:fld>
            <a:endParaRPr/>
          </a:p>
        </p:txBody>
      </p:sp>
      <p:sp>
        <p:nvSpPr>
          <p:cNvPr id="364" name="Google Shape;364;p24"/>
          <p:cNvSpPr txBox="1"/>
          <p:nvPr/>
        </p:nvSpPr>
        <p:spPr>
          <a:xfrm>
            <a:off x="633575" y="3737550"/>
            <a:ext cx="6748500" cy="7389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Font typeface="Calibri"/>
              <a:buChar char="●"/>
            </a:pPr>
            <a:r>
              <a:rPr lang="zh-TW" sz="1800">
                <a:latin typeface="Calibri"/>
                <a:ea typeface="Calibri"/>
                <a:cs typeface="Calibri"/>
                <a:sym typeface="Calibri"/>
              </a:rPr>
              <a:t>K8s 都</a:t>
            </a:r>
            <a:r>
              <a:rPr lang="zh-TW" sz="1800">
                <a:solidFill>
                  <a:srgbClr val="FF9900"/>
                </a:solidFill>
                <a:latin typeface="Calibri"/>
                <a:ea typeface="Calibri"/>
                <a:cs typeface="Calibri"/>
                <a:sym typeface="Calibri"/>
              </a:rPr>
              <a:t>只有一個 pod</a:t>
            </a:r>
            <a:endParaRPr sz="1800">
              <a:solidFill>
                <a:srgbClr val="FF9900"/>
              </a:solidFill>
              <a:latin typeface="Calibri"/>
              <a:ea typeface="Calibri"/>
              <a:cs typeface="Calibri"/>
              <a:sym typeface="Calibri"/>
            </a:endParaRPr>
          </a:p>
          <a:p>
            <a:pPr indent="-342900" lvl="1" marL="914400" rtl="0" algn="l">
              <a:spcBef>
                <a:spcPts val="0"/>
              </a:spcBef>
              <a:spcAft>
                <a:spcPts val="0"/>
              </a:spcAft>
              <a:buSzPts val="1800"/>
              <a:buFont typeface="Calibri"/>
              <a:buChar char="○"/>
            </a:pPr>
            <a:r>
              <a:rPr lang="zh-TW" sz="1800">
                <a:latin typeface="Calibri"/>
                <a:ea typeface="Calibri"/>
                <a:cs typeface="Calibri"/>
                <a:sym typeface="Calibri"/>
              </a:rPr>
              <a:t>request time: 沒 K8s &lt; K8s</a:t>
            </a:r>
            <a:endParaRPr sz="1800">
              <a:latin typeface="Calibri"/>
              <a:ea typeface="Calibri"/>
              <a:cs typeface="Calibri"/>
              <a:sym typeface="Calibri"/>
            </a:endParaRPr>
          </a:p>
        </p:txBody>
      </p:sp>
      <p:sp>
        <p:nvSpPr>
          <p:cNvPr id="365" name="Google Shape;365;p24"/>
          <p:cNvSpPr txBox="1"/>
          <p:nvPr/>
        </p:nvSpPr>
        <p:spPr>
          <a:xfrm>
            <a:off x="5482300" y="3583650"/>
            <a:ext cx="33105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a:solidFill>
                  <a:srgbClr val="38761D"/>
                </a:solidFill>
                <a:latin typeface="Calibri"/>
                <a:ea typeface="Calibri"/>
                <a:cs typeface="Calibri"/>
                <a:sym typeface="Calibri"/>
              </a:rPr>
              <a:t>綠線:使用者數量</a:t>
            </a:r>
            <a:endParaRPr>
              <a:solidFill>
                <a:srgbClr val="38761D"/>
              </a:solidFill>
              <a:latin typeface="Calibri"/>
              <a:ea typeface="Calibri"/>
              <a:cs typeface="Calibri"/>
              <a:sym typeface="Calibri"/>
            </a:endParaRPr>
          </a:p>
          <a:p>
            <a:pPr indent="0" lvl="0" marL="0" rtl="0" algn="l">
              <a:spcBef>
                <a:spcPts val="0"/>
              </a:spcBef>
              <a:spcAft>
                <a:spcPts val="0"/>
              </a:spcAft>
              <a:buNone/>
            </a:pPr>
            <a:r>
              <a:rPr lang="zh-TW">
                <a:solidFill>
                  <a:srgbClr val="FF9900"/>
                </a:solidFill>
                <a:latin typeface="Calibri"/>
                <a:ea typeface="Calibri"/>
                <a:cs typeface="Calibri"/>
                <a:sym typeface="Calibri"/>
              </a:rPr>
              <a:t>黃線:Gateway架在K8s上的請求時間</a:t>
            </a:r>
            <a:endParaRPr>
              <a:solidFill>
                <a:srgbClr val="FF9900"/>
              </a:solidFill>
              <a:latin typeface="Calibri"/>
              <a:ea typeface="Calibri"/>
              <a:cs typeface="Calibri"/>
              <a:sym typeface="Calibri"/>
            </a:endParaRPr>
          </a:p>
          <a:p>
            <a:pPr indent="0" lvl="0" marL="0" rtl="0" algn="l">
              <a:spcBef>
                <a:spcPts val="0"/>
              </a:spcBef>
              <a:spcAft>
                <a:spcPts val="0"/>
              </a:spcAft>
              <a:buNone/>
            </a:pPr>
            <a:r>
              <a:rPr lang="zh-TW">
                <a:solidFill>
                  <a:srgbClr val="FF0000"/>
                </a:solidFill>
                <a:latin typeface="Calibri"/>
                <a:ea typeface="Calibri"/>
                <a:cs typeface="Calibri"/>
                <a:sym typeface="Calibri"/>
              </a:rPr>
              <a:t>紅線:Gateway架在VMware上的請求時間</a:t>
            </a:r>
            <a:endParaRPr>
              <a:solidFill>
                <a:srgbClr val="FF0000"/>
              </a:solidFill>
              <a:latin typeface="Calibri"/>
              <a:ea typeface="Calibri"/>
              <a:cs typeface="Calibri"/>
              <a:sym typeface="Calibri"/>
            </a:endParaRPr>
          </a:p>
          <a:p>
            <a:pPr indent="0" lvl="0" marL="0" rtl="0" algn="l">
              <a:spcBef>
                <a:spcPts val="0"/>
              </a:spcBef>
              <a:spcAft>
                <a:spcPts val="0"/>
              </a:spcAft>
              <a:buNone/>
            </a:pPr>
            <a:r>
              <a:rPr lang="zh-TW">
                <a:solidFill>
                  <a:schemeClr val="accent6"/>
                </a:solidFill>
                <a:latin typeface="Calibri"/>
                <a:ea typeface="Calibri"/>
                <a:cs typeface="Calibri"/>
                <a:sym typeface="Calibri"/>
              </a:rPr>
              <a:t>藍線:直接對API的請求時間</a:t>
            </a:r>
            <a:endParaRPr>
              <a:solidFill>
                <a:schemeClr val="accent6"/>
              </a:solidFill>
              <a:latin typeface="Calibri"/>
              <a:ea typeface="Calibri"/>
              <a:cs typeface="Calibri"/>
              <a:sym typeface="Calibri"/>
            </a:endParaRPr>
          </a:p>
        </p:txBody>
      </p:sp>
      <p:grpSp>
        <p:nvGrpSpPr>
          <p:cNvPr id="366" name="Google Shape;366;p24"/>
          <p:cNvGrpSpPr/>
          <p:nvPr/>
        </p:nvGrpSpPr>
        <p:grpSpPr>
          <a:xfrm>
            <a:off x="2006975" y="725676"/>
            <a:ext cx="5235446" cy="397542"/>
            <a:chOff x="1682359" y="1557584"/>
            <a:chExt cx="5690702" cy="460972"/>
          </a:xfrm>
        </p:grpSpPr>
        <p:sp>
          <p:nvSpPr>
            <p:cNvPr id="367" name="Google Shape;367;p24"/>
            <p:cNvSpPr/>
            <p:nvPr/>
          </p:nvSpPr>
          <p:spPr>
            <a:xfrm>
              <a:off x="1682359" y="1557584"/>
              <a:ext cx="1040100" cy="3756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sz="1500">
                  <a:solidFill>
                    <a:schemeClr val="dk1"/>
                  </a:solidFill>
                </a:rPr>
                <a:t>Express</a:t>
              </a:r>
              <a:endParaRPr sz="1500">
                <a:solidFill>
                  <a:schemeClr val="dk1"/>
                </a:solidFill>
              </a:endParaRPr>
            </a:p>
          </p:txBody>
        </p:sp>
        <p:sp>
          <p:nvSpPr>
            <p:cNvPr id="368" name="Google Shape;368;p24"/>
            <p:cNvSpPr/>
            <p:nvPr/>
          </p:nvSpPr>
          <p:spPr>
            <a:xfrm>
              <a:off x="6332961" y="1642956"/>
              <a:ext cx="1040100" cy="3756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sz="1500">
                  <a:solidFill>
                    <a:schemeClr val="dk1"/>
                  </a:solidFill>
                </a:rPr>
                <a:t>Kong</a:t>
              </a:r>
              <a:endParaRPr sz="1500">
                <a:solidFill>
                  <a:schemeClr val="dk1"/>
                </a:solidFil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2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TW"/>
              <a:t>‹#›</a:t>
            </a:fld>
            <a:endParaRPr/>
          </a:p>
        </p:txBody>
      </p:sp>
      <p:sp>
        <p:nvSpPr>
          <p:cNvPr id="374" name="Google Shape;374;p25"/>
          <p:cNvSpPr txBox="1"/>
          <p:nvPr/>
        </p:nvSpPr>
        <p:spPr>
          <a:xfrm>
            <a:off x="0" y="3599175"/>
            <a:ext cx="6131400" cy="6771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Calibri"/>
              <a:buChar char="●"/>
            </a:pPr>
            <a:r>
              <a:rPr lang="zh-TW" sz="1600">
                <a:solidFill>
                  <a:srgbClr val="FF9900"/>
                </a:solidFill>
                <a:latin typeface="Calibri"/>
                <a:ea typeface="Calibri"/>
                <a:cs typeface="Calibri"/>
                <a:sym typeface="Calibri"/>
              </a:rPr>
              <a:t>K8s 有 </a:t>
            </a:r>
            <a:r>
              <a:rPr lang="zh-TW" sz="1600">
                <a:solidFill>
                  <a:srgbClr val="FF9900"/>
                </a:solidFill>
                <a:latin typeface="Calibri"/>
                <a:ea typeface="Calibri"/>
                <a:cs typeface="Calibri"/>
                <a:sym typeface="Calibri"/>
              </a:rPr>
              <a:t>2個 Pod</a:t>
            </a:r>
            <a:r>
              <a:rPr lang="zh-TW" sz="1600">
                <a:latin typeface="Calibri"/>
                <a:ea typeface="Calibri"/>
                <a:cs typeface="Calibri"/>
                <a:sym typeface="Calibri"/>
              </a:rPr>
              <a:t>, 都在</a:t>
            </a:r>
            <a:r>
              <a:rPr lang="zh-TW" sz="1600">
                <a:solidFill>
                  <a:srgbClr val="FF9900"/>
                </a:solidFill>
                <a:latin typeface="Calibri"/>
                <a:ea typeface="Calibri"/>
                <a:cs typeface="Calibri"/>
                <a:sym typeface="Calibri"/>
              </a:rPr>
              <a:t>相同</a:t>
            </a:r>
            <a:r>
              <a:rPr lang="zh-TW" sz="1600">
                <a:latin typeface="Calibri"/>
                <a:ea typeface="Calibri"/>
                <a:cs typeface="Calibri"/>
                <a:sym typeface="Calibri"/>
              </a:rPr>
              <a:t>的 Worker Node 上</a:t>
            </a:r>
            <a:endParaRPr sz="1600">
              <a:latin typeface="Calibri"/>
              <a:ea typeface="Calibri"/>
              <a:cs typeface="Calibri"/>
              <a:sym typeface="Calibri"/>
            </a:endParaRPr>
          </a:p>
          <a:p>
            <a:pPr indent="-330200" lvl="1" marL="914400" rtl="0" algn="l">
              <a:spcBef>
                <a:spcPts val="0"/>
              </a:spcBef>
              <a:spcAft>
                <a:spcPts val="0"/>
              </a:spcAft>
              <a:buSzPts val="1600"/>
              <a:buFont typeface="Calibri"/>
              <a:buChar char="○"/>
            </a:pPr>
            <a:r>
              <a:rPr lang="zh-TW" sz="1600">
                <a:latin typeface="Calibri"/>
                <a:ea typeface="Calibri"/>
                <a:cs typeface="Calibri"/>
                <a:sym typeface="Calibri"/>
              </a:rPr>
              <a:t>request time: Gateway 在 VMware</a:t>
            </a:r>
            <a:r>
              <a:rPr lang="zh-TW" sz="1600">
                <a:latin typeface="Calibri"/>
                <a:ea typeface="Calibri"/>
                <a:cs typeface="Calibri"/>
                <a:sym typeface="Calibri"/>
              </a:rPr>
              <a:t> ≧ Gateway 在 K8s</a:t>
            </a:r>
            <a:endParaRPr sz="1600">
              <a:latin typeface="Calibri"/>
              <a:ea typeface="Calibri"/>
              <a:cs typeface="Calibri"/>
              <a:sym typeface="Calibri"/>
            </a:endParaRPr>
          </a:p>
        </p:txBody>
      </p:sp>
      <p:grpSp>
        <p:nvGrpSpPr>
          <p:cNvPr id="375" name="Google Shape;375;p25"/>
          <p:cNvGrpSpPr/>
          <p:nvPr/>
        </p:nvGrpSpPr>
        <p:grpSpPr>
          <a:xfrm>
            <a:off x="2235413" y="771539"/>
            <a:ext cx="4907133" cy="323942"/>
            <a:chOff x="1000769" y="1084877"/>
            <a:chExt cx="5333841" cy="375629"/>
          </a:xfrm>
        </p:grpSpPr>
        <p:sp>
          <p:nvSpPr>
            <p:cNvPr id="376" name="Google Shape;376;p25"/>
            <p:cNvSpPr/>
            <p:nvPr/>
          </p:nvSpPr>
          <p:spPr>
            <a:xfrm>
              <a:off x="1000769" y="1084877"/>
              <a:ext cx="1040100" cy="3756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sz="1500">
                  <a:solidFill>
                    <a:schemeClr val="dk1"/>
                  </a:solidFill>
                </a:rPr>
                <a:t>Express</a:t>
              </a:r>
              <a:endParaRPr sz="1500">
                <a:solidFill>
                  <a:schemeClr val="dk1"/>
                </a:solidFill>
              </a:endParaRPr>
            </a:p>
          </p:txBody>
        </p:sp>
        <p:sp>
          <p:nvSpPr>
            <p:cNvPr id="377" name="Google Shape;377;p25"/>
            <p:cNvSpPr/>
            <p:nvPr/>
          </p:nvSpPr>
          <p:spPr>
            <a:xfrm>
              <a:off x="5294510" y="1084906"/>
              <a:ext cx="1040100" cy="3756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sz="1500">
                  <a:solidFill>
                    <a:schemeClr val="dk1"/>
                  </a:solidFill>
                </a:rPr>
                <a:t>Kong</a:t>
              </a:r>
              <a:endParaRPr sz="1500">
                <a:solidFill>
                  <a:schemeClr val="dk1"/>
                </a:solidFill>
              </a:endParaRPr>
            </a:p>
          </p:txBody>
        </p:sp>
      </p:grpSp>
      <p:pic>
        <p:nvPicPr>
          <p:cNvPr id="378" name="Google Shape;378;p25"/>
          <p:cNvPicPr preferRelativeResize="0"/>
          <p:nvPr/>
        </p:nvPicPr>
        <p:blipFill>
          <a:blip r:embed="rId3">
            <a:alphaModFix/>
          </a:blip>
          <a:stretch>
            <a:fillRect/>
          </a:stretch>
        </p:blipFill>
        <p:spPr>
          <a:xfrm>
            <a:off x="525375" y="1095450"/>
            <a:ext cx="4117350" cy="2556275"/>
          </a:xfrm>
          <a:prstGeom prst="rect">
            <a:avLst/>
          </a:prstGeom>
          <a:noFill/>
          <a:ln>
            <a:noFill/>
          </a:ln>
        </p:spPr>
      </p:pic>
      <p:pic>
        <p:nvPicPr>
          <p:cNvPr id="379" name="Google Shape;379;p25"/>
          <p:cNvPicPr preferRelativeResize="0"/>
          <p:nvPr/>
        </p:nvPicPr>
        <p:blipFill>
          <a:blip r:embed="rId4">
            <a:alphaModFix/>
          </a:blip>
          <a:stretch>
            <a:fillRect/>
          </a:stretch>
        </p:blipFill>
        <p:spPr>
          <a:xfrm>
            <a:off x="4812175" y="1208338"/>
            <a:ext cx="3703850" cy="2277956"/>
          </a:xfrm>
          <a:prstGeom prst="rect">
            <a:avLst/>
          </a:prstGeom>
          <a:noFill/>
          <a:ln>
            <a:noFill/>
          </a:ln>
        </p:spPr>
      </p:pic>
      <p:sp>
        <p:nvSpPr>
          <p:cNvPr id="380" name="Google Shape;380;p25"/>
          <p:cNvSpPr txBox="1"/>
          <p:nvPr/>
        </p:nvSpPr>
        <p:spPr>
          <a:xfrm>
            <a:off x="5586625" y="3599175"/>
            <a:ext cx="33528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a:solidFill>
                  <a:srgbClr val="38761D"/>
                </a:solidFill>
                <a:latin typeface="Calibri"/>
                <a:ea typeface="Calibri"/>
                <a:cs typeface="Calibri"/>
                <a:sym typeface="Calibri"/>
              </a:rPr>
              <a:t>綠線:使用者數量</a:t>
            </a:r>
            <a:endParaRPr>
              <a:solidFill>
                <a:srgbClr val="38761D"/>
              </a:solidFill>
              <a:latin typeface="Calibri"/>
              <a:ea typeface="Calibri"/>
              <a:cs typeface="Calibri"/>
              <a:sym typeface="Calibri"/>
            </a:endParaRPr>
          </a:p>
          <a:p>
            <a:pPr indent="0" lvl="0" marL="0" rtl="0" algn="l">
              <a:spcBef>
                <a:spcPts val="0"/>
              </a:spcBef>
              <a:spcAft>
                <a:spcPts val="0"/>
              </a:spcAft>
              <a:buNone/>
            </a:pPr>
            <a:r>
              <a:rPr lang="zh-TW">
                <a:solidFill>
                  <a:srgbClr val="FF9900"/>
                </a:solidFill>
                <a:latin typeface="Calibri"/>
                <a:ea typeface="Calibri"/>
                <a:cs typeface="Calibri"/>
                <a:sym typeface="Calibri"/>
              </a:rPr>
              <a:t>黃線:Gateway架在K8s上的請求時間</a:t>
            </a:r>
            <a:endParaRPr>
              <a:solidFill>
                <a:srgbClr val="FF9900"/>
              </a:solidFill>
              <a:latin typeface="Calibri"/>
              <a:ea typeface="Calibri"/>
              <a:cs typeface="Calibri"/>
              <a:sym typeface="Calibri"/>
            </a:endParaRPr>
          </a:p>
          <a:p>
            <a:pPr indent="0" lvl="0" marL="0" rtl="0" algn="l">
              <a:spcBef>
                <a:spcPts val="0"/>
              </a:spcBef>
              <a:spcAft>
                <a:spcPts val="0"/>
              </a:spcAft>
              <a:buNone/>
            </a:pPr>
            <a:r>
              <a:rPr lang="zh-TW">
                <a:solidFill>
                  <a:srgbClr val="FF0000"/>
                </a:solidFill>
                <a:latin typeface="Calibri"/>
                <a:ea typeface="Calibri"/>
                <a:cs typeface="Calibri"/>
                <a:sym typeface="Calibri"/>
              </a:rPr>
              <a:t>紅線:Gateway架在VMware上的請求時間</a:t>
            </a:r>
            <a:endParaRPr>
              <a:solidFill>
                <a:srgbClr val="FF0000"/>
              </a:solidFill>
              <a:latin typeface="Calibri"/>
              <a:ea typeface="Calibri"/>
              <a:cs typeface="Calibri"/>
              <a:sym typeface="Calibri"/>
            </a:endParaRPr>
          </a:p>
          <a:p>
            <a:pPr indent="0" lvl="0" marL="0" rtl="0" algn="l">
              <a:spcBef>
                <a:spcPts val="0"/>
              </a:spcBef>
              <a:spcAft>
                <a:spcPts val="0"/>
              </a:spcAft>
              <a:buNone/>
            </a:pPr>
            <a:r>
              <a:rPr lang="zh-TW">
                <a:solidFill>
                  <a:schemeClr val="accent6"/>
                </a:solidFill>
                <a:latin typeface="Calibri"/>
                <a:ea typeface="Calibri"/>
                <a:cs typeface="Calibri"/>
                <a:sym typeface="Calibri"/>
              </a:rPr>
              <a:t>藍線:直接對API的請求時間</a:t>
            </a:r>
            <a:endParaRPr>
              <a:solidFill>
                <a:schemeClr val="accent6"/>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2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TW"/>
              <a:t>‹#›</a:t>
            </a:fld>
            <a:endParaRPr/>
          </a:p>
        </p:txBody>
      </p:sp>
      <p:grpSp>
        <p:nvGrpSpPr>
          <p:cNvPr id="386" name="Google Shape;386;p26"/>
          <p:cNvGrpSpPr/>
          <p:nvPr/>
        </p:nvGrpSpPr>
        <p:grpSpPr>
          <a:xfrm>
            <a:off x="2174713" y="727701"/>
            <a:ext cx="5085221" cy="323917"/>
            <a:chOff x="1864682" y="1559932"/>
            <a:chExt cx="5527414" cy="375600"/>
          </a:xfrm>
        </p:grpSpPr>
        <p:sp>
          <p:nvSpPr>
            <p:cNvPr id="387" name="Google Shape;387;p26"/>
            <p:cNvSpPr/>
            <p:nvPr/>
          </p:nvSpPr>
          <p:spPr>
            <a:xfrm>
              <a:off x="1864682" y="1559932"/>
              <a:ext cx="1040100" cy="3756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sz="1500">
                  <a:solidFill>
                    <a:schemeClr val="dk1"/>
                  </a:solidFill>
                </a:rPr>
                <a:t>Express</a:t>
              </a:r>
              <a:endParaRPr sz="1500">
                <a:solidFill>
                  <a:schemeClr val="dk1"/>
                </a:solidFill>
              </a:endParaRPr>
            </a:p>
          </p:txBody>
        </p:sp>
        <p:sp>
          <p:nvSpPr>
            <p:cNvPr id="388" name="Google Shape;388;p26"/>
            <p:cNvSpPr/>
            <p:nvPr/>
          </p:nvSpPr>
          <p:spPr>
            <a:xfrm>
              <a:off x="6351996" y="1559932"/>
              <a:ext cx="1040100" cy="3756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sz="1500">
                  <a:solidFill>
                    <a:schemeClr val="dk1"/>
                  </a:solidFill>
                </a:rPr>
                <a:t>Kong</a:t>
              </a:r>
              <a:endParaRPr sz="1500">
                <a:solidFill>
                  <a:schemeClr val="dk1"/>
                </a:solidFill>
              </a:endParaRPr>
            </a:p>
          </p:txBody>
        </p:sp>
      </p:grpSp>
      <p:sp>
        <p:nvSpPr>
          <p:cNvPr id="389" name="Google Shape;389;p26"/>
          <p:cNvSpPr txBox="1"/>
          <p:nvPr/>
        </p:nvSpPr>
        <p:spPr>
          <a:xfrm>
            <a:off x="532275" y="3753075"/>
            <a:ext cx="6131400" cy="7389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Font typeface="Calibri"/>
              <a:buChar char="●"/>
            </a:pPr>
            <a:r>
              <a:rPr lang="zh-TW" sz="1800">
                <a:solidFill>
                  <a:srgbClr val="FF9900"/>
                </a:solidFill>
                <a:latin typeface="Calibri"/>
                <a:ea typeface="Calibri"/>
                <a:cs typeface="Calibri"/>
                <a:sym typeface="Calibri"/>
              </a:rPr>
              <a:t>K8s 有 2個 Pod</a:t>
            </a:r>
            <a:r>
              <a:rPr lang="zh-TW" sz="1800">
                <a:latin typeface="Calibri"/>
                <a:ea typeface="Calibri"/>
                <a:cs typeface="Calibri"/>
                <a:sym typeface="Calibri"/>
              </a:rPr>
              <a:t>, 都在</a:t>
            </a:r>
            <a:r>
              <a:rPr lang="zh-TW" sz="1800">
                <a:solidFill>
                  <a:srgbClr val="FF9900"/>
                </a:solidFill>
                <a:latin typeface="Calibri"/>
                <a:ea typeface="Calibri"/>
                <a:cs typeface="Calibri"/>
                <a:sym typeface="Calibri"/>
              </a:rPr>
              <a:t>不同</a:t>
            </a:r>
            <a:r>
              <a:rPr lang="zh-TW" sz="1800">
                <a:latin typeface="Calibri"/>
                <a:ea typeface="Calibri"/>
                <a:cs typeface="Calibri"/>
                <a:sym typeface="Calibri"/>
              </a:rPr>
              <a:t>的 Worker Node 上</a:t>
            </a:r>
            <a:endParaRPr sz="1800">
              <a:latin typeface="Calibri"/>
              <a:ea typeface="Calibri"/>
              <a:cs typeface="Calibri"/>
              <a:sym typeface="Calibri"/>
            </a:endParaRPr>
          </a:p>
          <a:p>
            <a:pPr indent="-342900" lvl="1" marL="914400" rtl="0" algn="l">
              <a:spcBef>
                <a:spcPts val="0"/>
              </a:spcBef>
              <a:spcAft>
                <a:spcPts val="0"/>
              </a:spcAft>
              <a:buSzPts val="1800"/>
              <a:buFont typeface="Calibri"/>
              <a:buChar char="○"/>
            </a:pPr>
            <a:r>
              <a:rPr lang="zh-TW" sz="1800">
                <a:latin typeface="Calibri"/>
                <a:ea typeface="Calibri"/>
                <a:cs typeface="Calibri"/>
                <a:sym typeface="Calibri"/>
              </a:rPr>
              <a:t>request time: 沒 K8s &gt; 有 K8s</a:t>
            </a:r>
            <a:endParaRPr sz="1800">
              <a:latin typeface="Calibri"/>
              <a:ea typeface="Calibri"/>
              <a:cs typeface="Calibri"/>
              <a:sym typeface="Calibri"/>
            </a:endParaRPr>
          </a:p>
        </p:txBody>
      </p:sp>
      <p:pic>
        <p:nvPicPr>
          <p:cNvPr id="390" name="Google Shape;390;p26"/>
          <p:cNvPicPr preferRelativeResize="0"/>
          <p:nvPr/>
        </p:nvPicPr>
        <p:blipFill>
          <a:blip r:embed="rId3">
            <a:alphaModFix/>
          </a:blip>
          <a:stretch>
            <a:fillRect/>
          </a:stretch>
        </p:blipFill>
        <p:spPr>
          <a:xfrm>
            <a:off x="642750" y="1051628"/>
            <a:ext cx="4020825" cy="2496325"/>
          </a:xfrm>
          <a:prstGeom prst="rect">
            <a:avLst/>
          </a:prstGeom>
          <a:noFill/>
          <a:ln>
            <a:noFill/>
          </a:ln>
        </p:spPr>
      </p:pic>
      <p:pic>
        <p:nvPicPr>
          <p:cNvPr id="391" name="Google Shape;391;p26"/>
          <p:cNvPicPr preferRelativeResize="0"/>
          <p:nvPr/>
        </p:nvPicPr>
        <p:blipFill>
          <a:blip r:embed="rId4">
            <a:alphaModFix/>
          </a:blip>
          <a:stretch>
            <a:fillRect/>
          </a:stretch>
        </p:blipFill>
        <p:spPr>
          <a:xfrm>
            <a:off x="4847275" y="1051625"/>
            <a:ext cx="3868425" cy="2401725"/>
          </a:xfrm>
          <a:prstGeom prst="rect">
            <a:avLst/>
          </a:prstGeom>
          <a:noFill/>
          <a:ln>
            <a:noFill/>
          </a:ln>
        </p:spPr>
      </p:pic>
      <p:sp>
        <p:nvSpPr>
          <p:cNvPr id="392" name="Google Shape;392;p26"/>
          <p:cNvSpPr txBox="1"/>
          <p:nvPr/>
        </p:nvSpPr>
        <p:spPr>
          <a:xfrm>
            <a:off x="5652925" y="3599175"/>
            <a:ext cx="32865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a:solidFill>
                  <a:srgbClr val="38761D"/>
                </a:solidFill>
                <a:latin typeface="Calibri"/>
                <a:ea typeface="Calibri"/>
                <a:cs typeface="Calibri"/>
                <a:sym typeface="Calibri"/>
              </a:rPr>
              <a:t>綠線:使用者數量</a:t>
            </a:r>
            <a:endParaRPr>
              <a:solidFill>
                <a:srgbClr val="38761D"/>
              </a:solidFill>
              <a:latin typeface="Calibri"/>
              <a:ea typeface="Calibri"/>
              <a:cs typeface="Calibri"/>
              <a:sym typeface="Calibri"/>
            </a:endParaRPr>
          </a:p>
          <a:p>
            <a:pPr indent="0" lvl="0" marL="0" rtl="0" algn="l">
              <a:spcBef>
                <a:spcPts val="0"/>
              </a:spcBef>
              <a:spcAft>
                <a:spcPts val="0"/>
              </a:spcAft>
              <a:buNone/>
            </a:pPr>
            <a:r>
              <a:rPr lang="zh-TW">
                <a:solidFill>
                  <a:srgbClr val="FF9900"/>
                </a:solidFill>
                <a:latin typeface="Calibri"/>
                <a:ea typeface="Calibri"/>
                <a:cs typeface="Calibri"/>
                <a:sym typeface="Calibri"/>
              </a:rPr>
              <a:t>黃線:Gateway架在K8s上的請求時間</a:t>
            </a:r>
            <a:endParaRPr>
              <a:solidFill>
                <a:srgbClr val="FF9900"/>
              </a:solidFill>
              <a:latin typeface="Calibri"/>
              <a:ea typeface="Calibri"/>
              <a:cs typeface="Calibri"/>
              <a:sym typeface="Calibri"/>
            </a:endParaRPr>
          </a:p>
          <a:p>
            <a:pPr indent="0" lvl="0" marL="0" rtl="0" algn="l">
              <a:spcBef>
                <a:spcPts val="0"/>
              </a:spcBef>
              <a:spcAft>
                <a:spcPts val="0"/>
              </a:spcAft>
              <a:buNone/>
            </a:pPr>
            <a:r>
              <a:rPr lang="zh-TW">
                <a:solidFill>
                  <a:srgbClr val="FF0000"/>
                </a:solidFill>
                <a:latin typeface="Calibri"/>
                <a:ea typeface="Calibri"/>
                <a:cs typeface="Calibri"/>
                <a:sym typeface="Calibri"/>
              </a:rPr>
              <a:t>紅線:Gateway架在VMware上的請求時間</a:t>
            </a:r>
            <a:endParaRPr>
              <a:solidFill>
                <a:srgbClr val="FF0000"/>
              </a:solidFill>
              <a:latin typeface="Calibri"/>
              <a:ea typeface="Calibri"/>
              <a:cs typeface="Calibri"/>
              <a:sym typeface="Calibri"/>
            </a:endParaRPr>
          </a:p>
          <a:p>
            <a:pPr indent="0" lvl="0" marL="0" rtl="0" algn="l">
              <a:spcBef>
                <a:spcPts val="0"/>
              </a:spcBef>
              <a:spcAft>
                <a:spcPts val="0"/>
              </a:spcAft>
              <a:buNone/>
            </a:pPr>
            <a:r>
              <a:rPr lang="zh-TW">
                <a:solidFill>
                  <a:schemeClr val="accent6"/>
                </a:solidFill>
                <a:latin typeface="Calibri"/>
                <a:ea typeface="Calibri"/>
                <a:cs typeface="Calibri"/>
                <a:sym typeface="Calibri"/>
              </a:rPr>
              <a:t>藍線:直接對API的請求時間</a:t>
            </a:r>
            <a:endParaRPr>
              <a:solidFill>
                <a:schemeClr val="accent6"/>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27"/>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zh-TW"/>
              <a:t>結論</a:t>
            </a:r>
            <a:endParaRPr/>
          </a:p>
        </p:txBody>
      </p:sp>
      <p:sp>
        <p:nvSpPr>
          <p:cNvPr id="398" name="Google Shape;398;p2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TW"/>
              <a:t>‹#›</a:t>
            </a:fld>
            <a:endParaRPr/>
          </a:p>
        </p:txBody>
      </p:sp>
      <p:sp>
        <p:nvSpPr>
          <p:cNvPr id="399" name="Google Shape;399;p27"/>
          <p:cNvSpPr txBox="1"/>
          <p:nvPr/>
        </p:nvSpPr>
        <p:spPr>
          <a:xfrm>
            <a:off x="2502750" y="3981050"/>
            <a:ext cx="33096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zh-TW" sz="2000">
                <a:solidFill>
                  <a:schemeClr val="lt1"/>
                </a:solidFill>
                <a:latin typeface="Calibri"/>
                <a:ea typeface="Calibri"/>
                <a:cs typeface="Calibri"/>
                <a:sym typeface="Calibri"/>
              </a:rPr>
              <a:t>Thank you for your listening</a:t>
            </a:r>
            <a:endParaRPr sz="2000">
              <a:solidFill>
                <a:schemeClr val="lt1"/>
              </a:solidFill>
              <a:latin typeface="Calibri"/>
              <a:ea typeface="Calibri"/>
              <a:cs typeface="Calibri"/>
              <a:sym typeface="Calibri"/>
            </a:endParaRPr>
          </a:p>
        </p:txBody>
      </p:sp>
      <p:sp>
        <p:nvSpPr>
          <p:cNvPr id="400" name="Google Shape;400;p27"/>
          <p:cNvSpPr txBox="1"/>
          <p:nvPr/>
        </p:nvSpPr>
        <p:spPr>
          <a:xfrm>
            <a:off x="886800" y="1804925"/>
            <a:ext cx="7128900" cy="21240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Font typeface="Calibri"/>
              <a:buChar char="●"/>
            </a:pPr>
            <a:r>
              <a:rPr lang="zh-TW" sz="1800">
                <a:latin typeface="Calibri"/>
                <a:ea typeface="Calibri"/>
                <a:cs typeface="Calibri"/>
                <a:sym typeface="Calibri"/>
              </a:rPr>
              <a:t>當 Gateway 架在 K8s，並只使用一個 Pod，會比起 Gateway 架在VMware 上差</a:t>
            </a:r>
            <a:endParaRPr sz="1800">
              <a:latin typeface="Calibri"/>
              <a:ea typeface="Calibri"/>
              <a:cs typeface="Calibri"/>
              <a:sym typeface="Calibri"/>
            </a:endParaRPr>
          </a:p>
          <a:p>
            <a:pPr indent="0" lvl="0" marL="457200" rtl="0" algn="l">
              <a:spcBef>
                <a:spcPts val="0"/>
              </a:spcBef>
              <a:spcAft>
                <a:spcPts val="0"/>
              </a:spcAft>
              <a:buNone/>
            </a:pPr>
            <a:r>
              <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zh-TW" sz="1800">
                <a:latin typeface="Calibri"/>
                <a:ea typeface="Calibri"/>
                <a:cs typeface="Calibri"/>
                <a:sym typeface="Calibri"/>
              </a:rPr>
              <a:t>當 </a:t>
            </a:r>
            <a:r>
              <a:rPr lang="zh-TW" sz="1800">
                <a:latin typeface="Calibri"/>
                <a:ea typeface="Calibri"/>
                <a:cs typeface="Calibri"/>
                <a:sym typeface="Calibri"/>
              </a:rPr>
              <a:t>Gateway 架在 K8s，並使用兩個 Pod 且分佈在不同 Worker Node 上，會比起 Gateway 架在 VMware 上好</a:t>
            </a:r>
            <a:endParaRPr sz="1800">
              <a:latin typeface="Calibri"/>
              <a:ea typeface="Calibri"/>
              <a:cs typeface="Calibri"/>
              <a:sym typeface="Calibri"/>
            </a:endParaRPr>
          </a:p>
          <a:p>
            <a:pPr indent="0" lvl="0" marL="457200" rtl="0" algn="l">
              <a:spcBef>
                <a:spcPts val="0"/>
              </a:spcBef>
              <a:spcAft>
                <a:spcPts val="0"/>
              </a:spcAft>
              <a:buNone/>
            </a:pPr>
            <a:r>
              <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zh-TW" sz="1800">
                <a:latin typeface="Calibri"/>
                <a:ea typeface="Calibri"/>
                <a:cs typeface="Calibri"/>
                <a:sym typeface="Calibri"/>
              </a:rPr>
              <a:t>Kong Gateway 略勝於 Express Gateway</a:t>
            </a:r>
            <a:endParaRPr sz="18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04" name="Shape 404"/>
        <p:cNvGrpSpPr/>
        <p:nvPr/>
      </p:nvGrpSpPr>
      <p:grpSpPr>
        <a:xfrm>
          <a:off x="0" y="0"/>
          <a:ext cx="0" cy="0"/>
          <a:chOff x="0" y="0"/>
          <a:chExt cx="0" cy="0"/>
        </a:xfrm>
      </p:grpSpPr>
      <p:sp>
        <p:nvSpPr>
          <p:cNvPr id="405" name="Google Shape;405;p2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TW"/>
              <a:t>‹#›</a:t>
            </a:fld>
            <a:endParaRPr/>
          </a:p>
        </p:txBody>
      </p:sp>
      <p:sp>
        <p:nvSpPr>
          <p:cNvPr id="406" name="Google Shape;406;p28"/>
          <p:cNvSpPr txBox="1"/>
          <p:nvPr/>
        </p:nvSpPr>
        <p:spPr>
          <a:xfrm>
            <a:off x="949425" y="1443125"/>
            <a:ext cx="125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a:latin typeface="Calibri"/>
                <a:ea typeface="Calibri"/>
                <a:cs typeface="Calibri"/>
                <a:sym typeface="Calibri"/>
              </a:rPr>
              <a:t>k6 run script.js</a:t>
            </a:r>
            <a:endParaRPr>
              <a:latin typeface="Calibri"/>
              <a:ea typeface="Calibri"/>
              <a:cs typeface="Calibri"/>
              <a:sym typeface="Calibri"/>
            </a:endParaRPr>
          </a:p>
        </p:txBody>
      </p:sp>
      <p:grpSp>
        <p:nvGrpSpPr>
          <p:cNvPr id="407" name="Google Shape;407;p28"/>
          <p:cNvGrpSpPr/>
          <p:nvPr/>
        </p:nvGrpSpPr>
        <p:grpSpPr>
          <a:xfrm>
            <a:off x="4373785" y="311525"/>
            <a:ext cx="3235165" cy="2260225"/>
            <a:chOff x="4822385" y="594675"/>
            <a:chExt cx="3235165" cy="2260225"/>
          </a:xfrm>
        </p:grpSpPr>
        <p:pic>
          <p:nvPicPr>
            <p:cNvPr id="408" name="Google Shape;408;p28"/>
            <p:cNvPicPr preferRelativeResize="0"/>
            <p:nvPr/>
          </p:nvPicPr>
          <p:blipFill>
            <a:blip r:embed="rId3">
              <a:alphaModFix/>
            </a:blip>
            <a:stretch>
              <a:fillRect/>
            </a:stretch>
          </p:blipFill>
          <p:spPr>
            <a:xfrm>
              <a:off x="4822385" y="1024900"/>
              <a:ext cx="3235165" cy="1830000"/>
            </a:xfrm>
            <a:prstGeom prst="rect">
              <a:avLst/>
            </a:prstGeom>
            <a:noFill/>
            <a:ln>
              <a:noFill/>
            </a:ln>
          </p:spPr>
        </p:pic>
        <p:sp>
          <p:nvSpPr>
            <p:cNvPr id="409" name="Google Shape;409;p28"/>
            <p:cNvSpPr txBox="1"/>
            <p:nvPr/>
          </p:nvSpPr>
          <p:spPr>
            <a:xfrm>
              <a:off x="4851375" y="594675"/>
              <a:ext cx="688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a:latin typeface="Calibri"/>
                  <a:ea typeface="Calibri"/>
                  <a:cs typeface="Calibri"/>
                  <a:sym typeface="Calibri"/>
                </a:rPr>
                <a:t>stdout</a:t>
              </a:r>
              <a:endParaRPr>
                <a:latin typeface="Calibri"/>
                <a:ea typeface="Calibri"/>
                <a:cs typeface="Calibri"/>
                <a:sym typeface="Calibri"/>
              </a:endParaRPr>
            </a:p>
          </p:txBody>
        </p:sp>
      </p:grpSp>
      <p:cxnSp>
        <p:nvCxnSpPr>
          <p:cNvPr id="410" name="Google Shape;410;p28"/>
          <p:cNvCxnSpPr>
            <a:stCxn id="406" idx="3"/>
            <a:endCxn id="408" idx="1"/>
          </p:cNvCxnSpPr>
          <p:nvPr/>
        </p:nvCxnSpPr>
        <p:spPr>
          <a:xfrm>
            <a:off x="2201325" y="1643225"/>
            <a:ext cx="2172600" cy="13500"/>
          </a:xfrm>
          <a:prstGeom prst="straightConnector1">
            <a:avLst/>
          </a:prstGeom>
          <a:noFill/>
          <a:ln cap="flat" cmpd="sng" w="9525">
            <a:solidFill>
              <a:schemeClr val="dk2"/>
            </a:solidFill>
            <a:prstDash val="solid"/>
            <a:round/>
            <a:headEnd len="med" w="med" type="none"/>
            <a:tailEnd len="med" w="med" type="triangle"/>
          </a:ln>
        </p:spPr>
      </p:cxnSp>
      <p:sp>
        <p:nvSpPr>
          <p:cNvPr id="411" name="Google Shape;411;p28"/>
          <p:cNvSpPr txBox="1"/>
          <p:nvPr/>
        </p:nvSpPr>
        <p:spPr>
          <a:xfrm>
            <a:off x="4444475" y="3328150"/>
            <a:ext cx="730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a:latin typeface="Calibri"/>
                <a:ea typeface="Calibri"/>
                <a:cs typeface="Calibri"/>
                <a:sym typeface="Calibri"/>
              </a:rPr>
              <a:t>stream</a:t>
            </a:r>
            <a:endParaRPr>
              <a:latin typeface="Calibri"/>
              <a:ea typeface="Calibri"/>
              <a:cs typeface="Calibri"/>
              <a:sym typeface="Calibri"/>
            </a:endParaRPr>
          </a:p>
        </p:txBody>
      </p:sp>
      <p:sp>
        <p:nvSpPr>
          <p:cNvPr id="412" name="Google Shape;412;p28"/>
          <p:cNvSpPr txBox="1"/>
          <p:nvPr/>
        </p:nvSpPr>
        <p:spPr>
          <a:xfrm>
            <a:off x="4436325" y="4143475"/>
            <a:ext cx="1053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a:latin typeface="Calibri"/>
                <a:ea typeface="Calibri"/>
                <a:cs typeface="Calibri"/>
                <a:sym typeface="Calibri"/>
              </a:rPr>
              <a:t>write to file</a:t>
            </a:r>
            <a:endParaRPr>
              <a:latin typeface="Calibri"/>
              <a:ea typeface="Calibri"/>
              <a:cs typeface="Calibri"/>
              <a:sym typeface="Calibri"/>
            </a:endParaRPr>
          </a:p>
        </p:txBody>
      </p:sp>
      <p:cxnSp>
        <p:nvCxnSpPr>
          <p:cNvPr id="413" name="Google Shape;413;p28"/>
          <p:cNvCxnSpPr>
            <a:stCxn id="406" idx="3"/>
            <a:endCxn id="411" idx="1"/>
          </p:cNvCxnSpPr>
          <p:nvPr/>
        </p:nvCxnSpPr>
        <p:spPr>
          <a:xfrm>
            <a:off x="2201325" y="1643225"/>
            <a:ext cx="2243100" cy="1884900"/>
          </a:xfrm>
          <a:prstGeom prst="bentConnector3">
            <a:avLst>
              <a:gd fmla="val 50001" name="adj1"/>
            </a:avLst>
          </a:prstGeom>
          <a:noFill/>
          <a:ln cap="flat" cmpd="sng" w="9525">
            <a:solidFill>
              <a:schemeClr val="dk2"/>
            </a:solidFill>
            <a:prstDash val="solid"/>
            <a:round/>
            <a:headEnd len="med" w="med" type="none"/>
            <a:tailEnd len="med" w="med" type="triangle"/>
          </a:ln>
        </p:spPr>
      </p:cxnSp>
      <p:cxnSp>
        <p:nvCxnSpPr>
          <p:cNvPr id="414" name="Google Shape;414;p28"/>
          <p:cNvCxnSpPr>
            <a:stCxn id="406" idx="3"/>
            <a:endCxn id="412" idx="1"/>
          </p:cNvCxnSpPr>
          <p:nvPr/>
        </p:nvCxnSpPr>
        <p:spPr>
          <a:xfrm>
            <a:off x="2201325" y="1643225"/>
            <a:ext cx="2235000" cy="2700300"/>
          </a:xfrm>
          <a:prstGeom prst="bentConnector3">
            <a:avLst>
              <a:gd fmla="val 50000" name="adj1"/>
            </a:avLst>
          </a:prstGeom>
          <a:noFill/>
          <a:ln cap="flat" cmpd="sng" w="9525">
            <a:solidFill>
              <a:schemeClr val="dk2"/>
            </a:solidFill>
            <a:prstDash val="solid"/>
            <a:round/>
            <a:headEnd len="med" w="med" type="none"/>
            <a:tailEnd len="med" w="med" type="triangle"/>
          </a:ln>
        </p:spPr>
      </p:cxnSp>
      <p:pic>
        <p:nvPicPr>
          <p:cNvPr id="415" name="Google Shape;415;p28"/>
          <p:cNvPicPr preferRelativeResize="0"/>
          <p:nvPr/>
        </p:nvPicPr>
        <p:blipFill>
          <a:blip r:embed="rId4">
            <a:alphaModFix/>
          </a:blip>
          <a:stretch>
            <a:fillRect/>
          </a:stretch>
        </p:blipFill>
        <p:spPr>
          <a:xfrm>
            <a:off x="5615400" y="3208922"/>
            <a:ext cx="638668" cy="638650"/>
          </a:xfrm>
          <a:prstGeom prst="rect">
            <a:avLst/>
          </a:prstGeom>
          <a:noFill/>
          <a:ln>
            <a:noFill/>
          </a:ln>
        </p:spPr>
      </p:pic>
      <p:pic>
        <p:nvPicPr>
          <p:cNvPr id="416" name="Google Shape;416;p28"/>
          <p:cNvPicPr preferRelativeResize="0"/>
          <p:nvPr/>
        </p:nvPicPr>
        <p:blipFill>
          <a:blip r:embed="rId5">
            <a:alphaModFix/>
          </a:blip>
          <a:stretch>
            <a:fillRect/>
          </a:stretch>
        </p:blipFill>
        <p:spPr>
          <a:xfrm>
            <a:off x="5569636" y="3978475"/>
            <a:ext cx="730200" cy="730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20" name="Shape 420"/>
        <p:cNvGrpSpPr/>
        <p:nvPr/>
      </p:nvGrpSpPr>
      <p:grpSpPr>
        <a:xfrm>
          <a:off x="0" y="0"/>
          <a:ext cx="0" cy="0"/>
          <a:chOff x="0" y="0"/>
          <a:chExt cx="0" cy="0"/>
        </a:xfrm>
      </p:grpSpPr>
      <p:sp>
        <p:nvSpPr>
          <p:cNvPr id="421" name="Google Shape;421;p2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TW"/>
              <a:t>‹#›</a:t>
            </a:fld>
            <a:endParaRPr/>
          </a:p>
        </p:txBody>
      </p:sp>
      <p:sp>
        <p:nvSpPr>
          <p:cNvPr id="422" name="Google Shape;422;p29"/>
          <p:cNvSpPr/>
          <p:nvPr/>
        </p:nvSpPr>
        <p:spPr>
          <a:xfrm>
            <a:off x="3112250" y="2199250"/>
            <a:ext cx="1292400" cy="1087200"/>
          </a:xfrm>
          <a:prstGeom prst="roundRect">
            <a:avLst>
              <a:gd fmla="val 16667" name="adj"/>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Node</a:t>
            </a:r>
            <a:endParaRPr>
              <a:solidFill>
                <a:schemeClr val="dk1"/>
              </a:solidFill>
            </a:endParaRPr>
          </a:p>
        </p:txBody>
      </p:sp>
      <p:sp>
        <p:nvSpPr>
          <p:cNvPr id="423" name="Google Shape;423;p29"/>
          <p:cNvSpPr/>
          <p:nvPr/>
        </p:nvSpPr>
        <p:spPr>
          <a:xfrm>
            <a:off x="3112250" y="3703750"/>
            <a:ext cx="1292400" cy="1087200"/>
          </a:xfrm>
          <a:prstGeom prst="roundRect">
            <a:avLst>
              <a:gd fmla="val 16667" name="adj"/>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Node</a:t>
            </a:r>
            <a:endParaRPr>
              <a:solidFill>
                <a:schemeClr val="dk1"/>
              </a:solidFill>
            </a:endParaRPr>
          </a:p>
        </p:txBody>
      </p:sp>
      <p:sp>
        <p:nvSpPr>
          <p:cNvPr id="424" name="Google Shape;424;p29"/>
          <p:cNvSpPr/>
          <p:nvPr/>
        </p:nvSpPr>
        <p:spPr>
          <a:xfrm>
            <a:off x="3112250" y="744175"/>
            <a:ext cx="1292400" cy="1087200"/>
          </a:xfrm>
          <a:prstGeom prst="roundRect">
            <a:avLst>
              <a:gd fmla="val 16667" name="adj"/>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Node</a:t>
            </a:r>
            <a:endParaRPr>
              <a:solidFill>
                <a:schemeClr val="dk1"/>
              </a:solidFill>
            </a:endParaRPr>
          </a:p>
        </p:txBody>
      </p:sp>
      <p:pic>
        <p:nvPicPr>
          <p:cNvPr id="425" name="Google Shape;425;p29"/>
          <p:cNvPicPr preferRelativeResize="0"/>
          <p:nvPr/>
        </p:nvPicPr>
        <p:blipFill>
          <a:blip r:embed="rId3">
            <a:alphaModFix/>
          </a:blip>
          <a:stretch>
            <a:fillRect/>
          </a:stretch>
        </p:blipFill>
        <p:spPr>
          <a:xfrm>
            <a:off x="653950" y="3537050"/>
            <a:ext cx="698001" cy="698001"/>
          </a:xfrm>
          <a:prstGeom prst="rect">
            <a:avLst/>
          </a:prstGeom>
          <a:noFill/>
          <a:ln>
            <a:noFill/>
          </a:ln>
        </p:spPr>
      </p:pic>
      <p:cxnSp>
        <p:nvCxnSpPr>
          <p:cNvPr id="426" name="Google Shape;426;p29"/>
          <p:cNvCxnSpPr>
            <a:stCxn id="425" idx="0"/>
            <a:endCxn id="424" idx="1"/>
          </p:cNvCxnSpPr>
          <p:nvPr/>
        </p:nvCxnSpPr>
        <p:spPr>
          <a:xfrm rot="-5400000">
            <a:off x="932900" y="1357700"/>
            <a:ext cx="2249400" cy="2109300"/>
          </a:xfrm>
          <a:prstGeom prst="curvedConnector2">
            <a:avLst/>
          </a:prstGeom>
          <a:noFill/>
          <a:ln cap="flat" cmpd="sng" w="9525">
            <a:solidFill>
              <a:srgbClr val="FF0000"/>
            </a:solidFill>
            <a:prstDash val="solid"/>
            <a:round/>
            <a:headEnd len="med" w="med" type="none"/>
            <a:tailEnd len="med" w="med" type="none"/>
          </a:ln>
        </p:spPr>
      </p:cxnSp>
      <p:cxnSp>
        <p:nvCxnSpPr>
          <p:cNvPr id="427" name="Google Shape;427;p29"/>
          <p:cNvCxnSpPr>
            <a:stCxn id="424" idx="3"/>
            <a:endCxn id="424" idx="0"/>
          </p:cNvCxnSpPr>
          <p:nvPr/>
        </p:nvCxnSpPr>
        <p:spPr>
          <a:xfrm rot="10800000">
            <a:off x="3758450" y="744175"/>
            <a:ext cx="646200" cy="543600"/>
          </a:xfrm>
          <a:prstGeom prst="curvedConnector4">
            <a:avLst>
              <a:gd fmla="val -36850" name="adj1"/>
              <a:gd fmla="val 143805" name="adj2"/>
            </a:avLst>
          </a:prstGeom>
          <a:noFill/>
          <a:ln cap="flat" cmpd="sng" w="9525">
            <a:solidFill>
              <a:schemeClr val="dk2"/>
            </a:solidFill>
            <a:prstDash val="solid"/>
            <a:round/>
            <a:headEnd len="med" w="med" type="none"/>
            <a:tailEnd len="med" w="med" type="none"/>
          </a:ln>
        </p:spPr>
      </p:cxnSp>
      <p:cxnSp>
        <p:nvCxnSpPr>
          <p:cNvPr id="428" name="Google Shape;428;p29"/>
          <p:cNvCxnSpPr>
            <a:stCxn id="424" idx="3"/>
            <a:endCxn id="422" idx="3"/>
          </p:cNvCxnSpPr>
          <p:nvPr/>
        </p:nvCxnSpPr>
        <p:spPr>
          <a:xfrm>
            <a:off x="4404650" y="1287775"/>
            <a:ext cx="600" cy="1455000"/>
          </a:xfrm>
          <a:prstGeom prst="curvedConnector3">
            <a:avLst>
              <a:gd fmla="val 39687500" name="adj1"/>
            </a:avLst>
          </a:prstGeom>
          <a:noFill/>
          <a:ln cap="flat" cmpd="sng" w="9525">
            <a:solidFill>
              <a:schemeClr val="dk2"/>
            </a:solidFill>
            <a:prstDash val="solid"/>
            <a:round/>
            <a:headEnd len="med" w="med" type="none"/>
            <a:tailEnd len="med" w="med" type="none"/>
          </a:ln>
        </p:spPr>
      </p:cxnSp>
      <p:cxnSp>
        <p:nvCxnSpPr>
          <p:cNvPr id="429" name="Google Shape;429;p29"/>
          <p:cNvCxnSpPr>
            <a:stCxn id="424" idx="3"/>
            <a:endCxn id="423" idx="3"/>
          </p:cNvCxnSpPr>
          <p:nvPr/>
        </p:nvCxnSpPr>
        <p:spPr>
          <a:xfrm>
            <a:off x="4404650" y="1287775"/>
            <a:ext cx="600" cy="2959500"/>
          </a:xfrm>
          <a:prstGeom prst="curvedConnector3">
            <a:avLst>
              <a:gd fmla="val 39687500" name="adj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33" name="Shape 433"/>
        <p:cNvGrpSpPr/>
        <p:nvPr/>
      </p:nvGrpSpPr>
      <p:grpSpPr>
        <a:xfrm>
          <a:off x="0" y="0"/>
          <a:ext cx="0" cy="0"/>
          <a:chOff x="0" y="0"/>
          <a:chExt cx="0" cy="0"/>
        </a:xfrm>
      </p:grpSpPr>
      <p:sp>
        <p:nvSpPr>
          <p:cNvPr id="434" name="Google Shape;434;p30"/>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435" name="Google Shape;435;p30"/>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436" name="Google Shape;436;p3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TW"/>
              <a:t>‹#›</a:t>
            </a:fld>
            <a:endParaRPr/>
          </a:p>
        </p:txBody>
      </p:sp>
      <p:pic>
        <p:nvPicPr>
          <p:cNvPr id="437" name="Google Shape;437;p30"/>
          <p:cNvPicPr preferRelativeResize="0"/>
          <p:nvPr/>
        </p:nvPicPr>
        <p:blipFill>
          <a:blip r:embed="rId3">
            <a:alphaModFix/>
          </a:blip>
          <a:stretch>
            <a:fillRect/>
          </a:stretch>
        </p:blipFill>
        <p:spPr>
          <a:xfrm>
            <a:off x="376638" y="845592"/>
            <a:ext cx="8390724" cy="3650434"/>
          </a:xfrm>
          <a:prstGeom prst="rect">
            <a:avLst/>
          </a:prstGeom>
          <a:noFill/>
          <a:ln>
            <a:noFill/>
          </a:ln>
        </p:spPr>
      </p:pic>
      <p:sp>
        <p:nvSpPr>
          <p:cNvPr id="438" name="Google Shape;438;p30"/>
          <p:cNvSpPr txBox="1"/>
          <p:nvPr/>
        </p:nvSpPr>
        <p:spPr>
          <a:xfrm>
            <a:off x="4004850" y="300800"/>
            <a:ext cx="1134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a:latin typeface="Calibri"/>
                <a:ea typeface="Calibri"/>
                <a:cs typeface="Calibri"/>
                <a:sym typeface="Calibri"/>
              </a:rPr>
              <a:t>4</a:t>
            </a:r>
            <a:r>
              <a:rPr lang="zh-TW">
                <a:latin typeface="Calibri"/>
                <a:ea typeface="Calibri"/>
                <a:cs typeface="Calibri"/>
                <a:sym typeface="Calibri"/>
              </a:rPr>
              <a:t> 個 Pod 在</a:t>
            </a:r>
            <a:endParaRPr>
              <a:latin typeface="Calibri"/>
              <a:ea typeface="Calibri"/>
              <a:cs typeface="Calibri"/>
              <a:sym typeface="Calibri"/>
            </a:endParaRPr>
          </a:p>
          <a:p>
            <a:pPr indent="0" lvl="0" marL="0" rtl="0" algn="l">
              <a:spcBef>
                <a:spcPts val="0"/>
              </a:spcBef>
              <a:spcAft>
                <a:spcPts val="0"/>
              </a:spcAft>
              <a:buNone/>
            </a:pPr>
            <a:r>
              <a:rPr lang="zh-TW">
                <a:latin typeface="Calibri"/>
                <a:ea typeface="Calibri"/>
                <a:cs typeface="Calibri"/>
                <a:sym typeface="Calibri"/>
              </a:rPr>
              <a:t>2 個 Node</a:t>
            </a:r>
            <a:endParaRPr>
              <a:latin typeface="Calibri"/>
              <a:ea typeface="Calibri"/>
              <a:cs typeface="Calibri"/>
              <a:sym typeface="Calibri"/>
            </a:endParaRPr>
          </a:p>
        </p:txBody>
      </p:sp>
      <p:sp>
        <p:nvSpPr>
          <p:cNvPr id="439" name="Google Shape;439;p30"/>
          <p:cNvSpPr/>
          <p:nvPr/>
        </p:nvSpPr>
        <p:spPr>
          <a:xfrm>
            <a:off x="4397925" y="831775"/>
            <a:ext cx="160200" cy="344400"/>
          </a:xfrm>
          <a:prstGeom prst="downArrow">
            <a:avLst>
              <a:gd fmla="val 50000" name="adj1"/>
              <a:gd fmla="val 50000" name="adj2"/>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0"/>
          <p:cNvSpPr txBox="1"/>
          <p:nvPr/>
        </p:nvSpPr>
        <p:spPr>
          <a:xfrm>
            <a:off x="6911575" y="300800"/>
            <a:ext cx="1134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a:latin typeface="Calibri"/>
                <a:ea typeface="Calibri"/>
                <a:cs typeface="Calibri"/>
                <a:sym typeface="Calibri"/>
              </a:rPr>
              <a:t>4 個 Pod 在</a:t>
            </a:r>
            <a:endParaRPr>
              <a:latin typeface="Calibri"/>
              <a:ea typeface="Calibri"/>
              <a:cs typeface="Calibri"/>
              <a:sym typeface="Calibri"/>
            </a:endParaRPr>
          </a:p>
          <a:p>
            <a:pPr indent="0" lvl="0" marL="0" rtl="0" algn="l">
              <a:spcBef>
                <a:spcPts val="0"/>
              </a:spcBef>
              <a:spcAft>
                <a:spcPts val="0"/>
              </a:spcAft>
              <a:buNone/>
            </a:pPr>
            <a:r>
              <a:rPr lang="zh-TW">
                <a:latin typeface="Calibri"/>
                <a:ea typeface="Calibri"/>
                <a:cs typeface="Calibri"/>
                <a:sym typeface="Calibri"/>
              </a:rPr>
              <a:t>2 個 Node</a:t>
            </a:r>
            <a:endParaRPr>
              <a:latin typeface="Calibri"/>
              <a:ea typeface="Calibri"/>
              <a:cs typeface="Calibri"/>
              <a:sym typeface="Calibri"/>
            </a:endParaRPr>
          </a:p>
        </p:txBody>
      </p:sp>
      <p:sp>
        <p:nvSpPr>
          <p:cNvPr id="441" name="Google Shape;441;p30"/>
          <p:cNvSpPr/>
          <p:nvPr/>
        </p:nvSpPr>
        <p:spPr>
          <a:xfrm>
            <a:off x="7461150" y="831775"/>
            <a:ext cx="160200" cy="344400"/>
          </a:xfrm>
          <a:prstGeom prst="downArrow">
            <a:avLst>
              <a:gd fmla="val 50000" name="adj1"/>
              <a:gd fmla="val 50000" name="adj2"/>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45" name="Shape 445"/>
        <p:cNvGrpSpPr/>
        <p:nvPr/>
      </p:nvGrpSpPr>
      <p:grpSpPr>
        <a:xfrm>
          <a:off x="0" y="0"/>
          <a:ext cx="0" cy="0"/>
          <a:chOff x="0" y="0"/>
          <a:chExt cx="0" cy="0"/>
        </a:xfrm>
      </p:grpSpPr>
      <p:sp>
        <p:nvSpPr>
          <p:cNvPr id="446" name="Google Shape;446;p31"/>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zh-TW"/>
              <a:t>K8s Service (ClusterIP)</a:t>
            </a:r>
            <a:endParaRPr/>
          </a:p>
        </p:txBody>
      </p:sp>
      <p:sp>
        <p:nvSpPr>
          <p:cNvPr id="447" name="Google Shape;447;p3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TW"/>
              <a:t>‹#›</a:t>
            </a:fld>
            <a:endParaRPr/>
          </a:p>
        </p:txBody>
      </p:sp>
      <p:sp>
        <p:nvSpPr>
          <p:cNvPr id="448" name="Google Shape;448;p31"/>
          <p:cNvSpPr/>
          <p:nvPr/>
        </p:nvSpPr>
        <p:spPr>
          <a:xfrm>
            <a:off x="1809650" y="1405125"/>
            <a:ext cx="5769468" cy="3532248"/>
          </a:xfrm>
          <a:prstGeom prst="cloud">
            <a:avLst/>
          </a:prstGeom>
          <a:solidFill>
            <a:srgbClr val="3970E4"/>
          </a:solidFill>
          <a:ln cap="flat" cmpd="sng" w="9525">
            <a:solidFill>
              <a:srgbClr val="3970E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solidFill>
                <a:schemeClr val="dk1"/>
              </a:solidFill>
            </a:endParaRPr>
          </a:p>
        </p:txBody>
      </p:sp>
      <p:sp>
        <p:nvSpPr>
          <p:cNvPr id="449" name="Google Shape;449;p31"/>
          <p:cNvSpPr/>
          <p:nvPr/>
        </p:nvSpPr>
        <p:spPr>
          <a:xfrm>
            <a:off x="3097675" y="2385450"/>
            <a:ext cx="1043100" cy="372600"/>
          </a:xfrm>
          <a:prstGeom prst="rect">
            <a:avLst/>
          </a:prstGeom>
          <a:solidFill>
            <a:srgbClr val="F1C232"/>
          </a:solidFill>
          <a:ln cap="flat" cmpd="sng" w="9525">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ClusterIP</a:t>
            </a:r>
            <a:endParaRPr>
              <a:solidFill>
                <a:schemeClr val="dk1"/>
              </a:solidFill>
            </a:endParaRPr>
          </a:p>
        </p:txBody>
      </p:sp>
      <p:grpSp>
        <p:nvGrpSpPr>
          <p:cNvPr id="450" name="Google Shape;450;p31"/>
          <p:cNvGrpSpPr/>
          <p:nvPr/>
        </p:nvGrpSpPr>
        <p:grpSpPr>
          <a:xfrm>
            <a:off x="5365800" y="1730825"/>
            <a:ext cx="1372975" cy="1087200"/>
            <a:chOff x="5285225" y="1578825"/>
            <a:chExt cx="1372975" cy="1087200"/>
          </a:xfrm>
        </p:grpSpPr>
        <p:sp>
          <p:nvSpPr>
            <p:cNvPr id="451" name="Google Shape;451;p31"/>
            <p:cNvSpPr/>
            <p:nvPr/>
          </p:nvSpPr>
          <p:spPr>
            <a:xfrm>
              <a:off x="5365800" y="1578825"/>
              <a:ext cx="1292400" cy="1087200"/>
            </a:xfrm>
            <a:prstGeom prst="roundRect">
              <a:avLst>
                <a:gd fmla="val 16667" name="adj"/>
              </a:avLst>
            </a:prstGeom>
            <a:solidFill>
              <a:srgbClr val="999999"/>
            </a:solidFill>
            <a:ln cap="flat" cmpd="sng" w="9525">
              <a:solidFill>
                <a:srgbClr val="999999"/>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lang="zh-TW">
                  <a:solidFill>
                    <a:schemeClr val="dk1"/>
                  </a:solidFill>
                </a:rPr>
                <a:t>Worker</a:t>
              </a:r>
              <a:endParaRPr>
                <a:solidFill>
                  <a:schemeClr val="dk1"/>
                </a:solidFill>
              </a:endParaRPr>
            </a:p>
          </p:txBody>
        </p:sp>
        <p:sp>
          <p:nvSpPr>
            <p:cNvPr id="452" name="Google Shape;452;p31"/>
            <p:cNvSpPr/>
            <p:nvPr/>
          </p:nvSpPr>
          <p:spPr>
            <a:xfrm>
              <a:off x="5649150" y="1724475"/>
              <a:ext cx="725700" cy="263100"/>
            </a:xfrm>
            <a:prstGeom prst="roundRect">
              <a:avLst>
                <a:gd fmla="val 16667" name="adj"/>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Pod</a:t>
              </a:r>
              <a:endParaRPr>
                <a:solidFill>
                  <a:schemeClr val="dk1"/>
                </a:solidFill>
              </a:endParaRPr>
            </a:p>
          </p:txBody>
        </p:sp>
        <p:sp>
          <p:nvSpPr>
            <p:cNvPr id="453" name="Google Shape;453;p31"/>
            <p:cNvSpPr/>
            <p:nvPr/>
          </p:nvSpPr>
          <p:spPr>
            <a:xfrm>
              <a:off x="5285225" y="2352150"/>
              <a:ext cx="239400" cy="219600"/>
            </a:xfrm>
            <a:prstGeom prst="rect">
              <a:avLst/>
            </a:prstGeom>
            <a:solidFill>
              <a:srgbClr val="F1C232"/>
            </a:solidFill>
            <a:ln cap="flat" cmpd="sng" w="9525">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54" name="Google Shape;454;p31"/>
            <p:cNvCxnSpPr>
              <a:stCxn id="453" idx="3"/>
              <a:endCxn id="452" idx="1"/>
            </p:cNvCxnSpPr>
            <p:nvPr/>
          </p:nvCxnSpPr>
          <p:spPr>
            <a:xfrm flipH="1" rot="10800000">
              <a:off x="5524625" y="1855950"/>
              <a:ext cx="124500" cy="606000"/>
            </a:xfrm>
            <a:prstGeom prst="curvedConnector3">
              <a:avLst>
                <a:gd fmla="val 50010" name="adj1"/>
              </a:avLst>
            </a:prstGeom>
            <a:noFill/>
            <a:ln cap="flat" cmpd="sng" w="9525">
              <a:solidFill>
                <a:srgbClr val="FFD966"/>
              </a:solidFill>
              <a:prstDash val="solid"/>
              <a:round/>
              <a:headEnd len="med" w="med" type="none"/>
              <a:tailEnd len="med" w="med" type="none"/>
            </a:ln>
          </p:spPr>
        </p:cxnSp>
      </p:grpSp>
      <p:grpSp>
        <p:nvGrpSpPr>
          <p:cNvPr id="455" name="Google Shape;455;p31"/>
          <p:cNvGrpSpPr/>
          <p:nvPr/>
        </p:nvGrpSpPr>
        <p:grpSpPr>
          <a:xfrm>
            <a:off x="5365800" y="3052250"/>
            <a:ext cx="1372975" cy="1087200"/>
            <a:chOff x="5285225" y="3190625"/>
            <a:chExt cx="1372975" cy="1087200"/>
          </a:xfrm>
        </p:grpSpPr>
        <p:sp>
          <p:nvSpPr>
            <p:cNvPr id="456" name="Google Shape;456;p31"/>
            <p:cNvSpPr/>
            <p:nvPr/>
          </p:nvSpPr>
          <p:spPr>
            <a:xfrm>
              <a:off x="5365800" y="3190625"/>
              <a:ext cx="1292400" cy="1087200"/>
            </a:xfrm>
            <a:prstGeom prst="roundRect">
              <a:avLst>
                <a:gd fmla="val 16667" name="adj"/>
              </a:avLst>
            </a:prstGeom>
            <a:solidFill>
              <a:srgbClr val="999999"/>
            </a:solidFill>
            <a:ln cap="flat" cmpd="sng" w="9525">
              <a:solidFill>
                <a:srgbClr val="999999"/>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lang="zh-TW">
                  <a:solidFill>
                    <a:schemeClr val="dk1"/>
                  </a:solidFill>
                </a:rPr>
                <a:t>Worker</a:t>
              </a:r>
              <a:endParaRPr>
                <a:solidFill>
                  <a:schemeClr val="dk1"/>
                </a:solidFill>
              </a:endParaRPr>
            </a:p>
          </p:txBody>
        </p:sp>
        <p:sp>
          <p:nvSpPr>
            <p:cNvPr id="457" name="Google Shape;457;p31"/>
            <p:cNvSpPr/>
            <p:nvPr/>
          </p:nvSpPr>
          <p:spPr>
            <a:xfrm>
              <a:off x="5649150" y="3252884"/>
              <a:ext cx="725700" cy="263100"/>
            </a:xfrm>
            <a:prstGeom prst="roundRect">
              <a:avLst>
                <a:gd fmla="val 16667" name="adj"/>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Pod</a:t>
              </a:r>
              <a:endParaRPr>
                <a:solidFill>
                  <a:schemeClr val="dk1"/>
                </a:solidFill>
              </a:endParaRPr>
            </a:p>
          </p:txBody>
        </p:sp>
        <p:sp>
          <p:nvSpPr>
            <p:cNvPr id="458" name="Google Shape;458;p31"/>
            <p:cNvSpPr/>
            <p:nvPr/>
          </p:nvSpPr>
          <p:spPr>
            <a:xfrm>
              <a:off x="5649150" y="3602683"/>
              <a:ext cx="725700" cy="263100"/>
            </a:xfrm>
            <a:prstGeom prst="roundRect">
              <a:avLst>
                <a:gd fmla="val 16667" name="adj"/>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Pod</a:t>
              </a:r>
              <a:endParaRPr>
                <a:solidFill>
                  <a:schemeClr val="dk1"/>
                </a:solidFill>
              </a:endParaRPr>
            </a:p>
          </p:txBody>
        </p:sp>
        <p:sp>
          <p:nvSpPr>
            <p:cNvPr id="459" name="Google Shape;459;p31"/>
            <p:cNvSpPr/>
            <p:nvPr/>
          </p:nvSpPr>
          <p:spPr>
            <a:xfrm>
              <a:off x="5285225" y="3968550"/>
              <a:ext cx="239400" cy="219600"/>
            </a:xfrm>
            <a:prstGeom prst="rect">
              <a:avLst/>
            </a:prstGeom>
            <a:solidFill>
              <a:srgbClr val="F1C232"/>
            </a:solidFill>
            <a:ln cap="flat" cmpd="sng" w="9525">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60" name="Google Shape;460;p31"/>
            <p:cNvCxnSpPr>
              <a:stCxn id="459" idx="3"/>
              <a:endCxn id="457" idx="1"/>
            </p:cNvCxnSpPr>
            <p:nvPr/>
          </p:nvCxnSpPr>
          <p:spPr>
            <a:xfrm flipH="1" rot="10800000">
              <a:off x="5524625" y="3384450"/>
              <a:ext cx="124500" cy="693900"/>
            </a:xfrm>
            <a:prstGeom prst="curvedConnector3">
              <a:avLst>
                <a:gd fmla="val 50010" name="adj1"/>
              </a:avLst>
            </a:prstGeom>
            <a:noFill/>
            <a:ln cap="flat" cmpd="sng" w="9525">
              <a:solidFill>
                <a:srgbClr val="FFD966"/>
              </a:solidFill>
              <a:prstDash val="solid"/>
              <a:round/>
              <a:headEnd len="med" w="med" type="none"/>
              <a:tailEnd len="med" w="med" type="none"/>
            </a:ln>
          </p:spPr>
        </p:cxnSp>
        <p:cxnSp>
          <p:nvCxnSpPr>
            <p:cNvPr id="461" name="Google Shape;461;p31"/>
            <p:cNvCxnSpPr>
              <a:stCxn id="459" idx="3"/>
              <a:endCxn id="458" idx="1"/>
            </p:cNvCxnSpPr>
            <p:nvPr/>
          </p:nvCxnSpPr>
          <p:spPr>
            <a:xfrm flipH="1" rot="10800000">
              <a:off x="5524625" y="3734250"/>
              <a:ext cx="124500" cy="344100"/>
            </a:xfrm>
            <a:prstGeom prst="curvedConnector3">
              <a:avLst>
                <a:gd fmla="val 50010" name="adj1"/>
              </a:avLst>
            </a:prstGeom>
            <a:noFill/>
            <a:ln cap="flat" cmpd="sng" w="9525">
              <a:solidFill>
                <a:srgbClr val="FFD966"/>
              </a:solidFill>
              <a:prstDash val="solid"/>
              <a:round/>
              <a:headEnd len="med" w="med" type="none"/>
              <a:tailEnd len="med" w="med" type="none"/>
            </a:ln>
          </p:spPr>
        </p:cxnSp>
      </p:grpSp>
      <p:cxnSp>
        <p:nvCxnSpPr>
          <p:cNvPr id="462" name="Google Shape;462;p31"/>
          <p:cNvCxnSpPr>
            <a:stCxn id="449" idx="3"/>
            <a:endCxn id="453" idx="1"/>
          </p:cNvCxnSpPr>
          <p:nvPr/>
        </p:nvCxnSpPr>
        <p:spPr>
          <a:xfrm>
            <a:off x="4140775" y="2571750"/>
            <a:ext cx="1224900" cy="42300"/>
          </a:xfrm>
          <a:prstGeom prst="curvedConnector3">
            <a:avLst>
              <a:gd fmla="val 50005" name="adj1"/>
            </a:avLst>
          </a:prstGeom>
          <a:noFill/>
          <a:ln cap="flat" cmpd="sng" w="9525">
            <a:solidFill>
              <a:srgbClr val="FFD966"/>
            </a:solidFill>
            <a:prstDash val="solid"/>
            <a:round/>
            <a:headEnd len="med" w="med" type="none"/>
            <a:tailEnd len="med" w="med" type="none"/>
          </a:ln>
        </p:spPr>
      </p:cxnSp>
      <p:cxnSp>
        <p:nvCxnSpPr>
          <p:cNvPr id="463" name="Google Shape;463;p31"/>
          <p:cNvCxnSpPr>
            <a:stCxn id="449" idx="3"/>
            <a:endCxn id="459" idx="1"/>
          </p:cNvCxnSpPr>
          <p:nvPr/>
        </p:nvCxnSpPr>
        <p:spPr>
          <a:xfrm>
            <a:off x="4140775" y="2571750"/>
            <a:ext cx="1224900" cy="1368300"/>
          </a:xfrm>
          <a:prstGeom prst="curvedConnector3">
            <a:avLst>
              <a:gd fmla="val 50005" name="adj1"/>
            </a:avLst>
          </a:prstGeom>
          <a:noFill/>
          <a:ln cap="flat" cmpd="sng" w="9525">
            <a:solidFill>
              <a:srgbClr val="FFD966"/>
            </a:solidFill>
            <a:prstDash val="solid"/>
            <a:round/>
            <a:headEnd len="med" w="med" type="none"/>
            <a:tailEnd len="med" w="med" type="none"/>
          </a:ln>
        </p:spPr>
      </p:cxnSp>
      <p:pic>
        <p:nvPicPr>
          <p:cNvPr id="464" name="Google Shape;464;p31"/>
          <p:cNvPicPr preferRelativeResize="0"/>
          <p:nvPr/>
        </p:nvPicPr>
        <p:blipFill>
          <a:blip r:embed="rId3">
            <a:alphaModFix/>
          </a:blip>
          <a:stretch>
            <a:fillRect/>
          </a:stretch>
        </p:blipFill>
        <p:spPr>
          <a:xfrm>
            <a:off x="2399725" y="3430600"/>
            <a:ext cx="698001" cy="698001"/>
          </a:xfrm>
          <a:prstGeom prst="rect">
            <a:avLst/>
          </a:prstGeom>
          <a:noFill/>
          <a:ln>
            <a:noFill/>
          </a:ln>
        </p:spPr>
      </p:pic>
      <p:cxnSp>
        <p:nvCxnSpPr>
          <p:cNvPr id="465" name="Google Shape;465;p31"/>
          <p:cNvCxnSpPr>
            <a:stCxn id="464" idx="0"/>
            <a:endCxn id="449" idx="1"/>
          </p:cNvCxnSpPr>
          <p:nvPr/>
        </p:nvCxnSpPr>
        <p:spPr>
          <a:xfrm rot="-5400000">
            <a:off x="2493725" y="2826700"/>
            <a:ext cx="858900" cy="348900"/>
          </a:xfrm>
          <a:prstGeom prst="curvedConnector2">
            <a:avLst/>
          </a:prstGeom>
          <a:noFill/>
          <a:ln cap="flat" cmpd="sng" w="9525">
            <a:solidFill>
              <a:srgbClr val="FFD966"/>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zh-TW"/>
              <a:t>摘要</a:t>
            </a:r>
            <a:endParaRPr/>
          </a:p>
        </p:txBody>
      </p:sp>
      <p:sp>
        <p:nvSpPr>
          <p:cNvPr id="137" name="Google Shape;137;p1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TW"/>
              <a:t>‹#›</a:t>
            </a:fld>
            <a:endParaRPr/>
          </a:p>
        </p:txBody>
      </p:sp>
      <p:sp>
        <p:nvSpPr>
          <p:cNvPr id="138" name="Google Shape;138;p14"/>
          <p:cNvSpPr txBox="1"/>
          <p:nvPr/>
        </p:nvSpPr>
        <p:spPr>
          <a:xfrm>
            <a:off x="819150" y="1961400"/>
            <a:ext cx="6541500" cy="21240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Font typeface="Calibri"/>
              <a:buChar char="●"/>
            </a:pPr>
            <a:r>
              <a:rPr lang="zh-TW" sz="1800">
                <a:latin typeface="Calibri"/>
                <a:ea typeface="Calibri"/>
                <a:cs typeface="Calibri"/>
                <a:sym typeface="Calibri"/>
              </a:rPr>
              <a:t>背景</a:t>
            </a:r>
            <a:endParaRPr sz="1800">
              <a:latin typeface="Calibri"/>
              <a:ea typeface="Calibri"/>
              <a:cs typeface="Calibri"/>
              <a:sym typeface="Calibri"/>
            </a:endParaRPr>
          </a:p>
          <a:p>
            <a:pPr indent="0" lvl="0" marL="457200" rtl="0" algn="l">
              <a:spcBef>
                <a:spcPts val="0"/>
              </a:spcBef>
              <a:spcAft>
                <a:spcPts val="0"/>
              </a:spcAft>
              <a:buNone/>
            </a:pPr>
            <a:r>
              <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zh-TW" sz="1800">
                <a:latin typeface="Calibri"/>
                <a:ea typeface="Calibri"/>
                <a:cs typeface="Calibri"/>
                <a:sym typeface="Calibri"/>
              </a:rPr>
              <a:t>動機</a:t>
            </a:r>
            <a:endParaRPr sz="1800">
              <a:latin typeface="Calibri"/>
              <a:ea typeface="Calibri"/>
              <a:cs typeface="Calibri"/>
              <a:sym typeface="Calibri"/>
            </a:endParaRPr>
          </a:p>
          <a:p>
            <a:pPr indent="0" lvl="0" marL="457200" rtl="0" algn="l">
              <a:spcBef>
                <a:spcPts val="0"/>
              </a:spcBef>
              <a:spcAft>
                <a:spcPts val="0"/>
              </a:spcAft>
              <a:buNone/>
            </a:pPr>
            <a:r>
              <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zh-TW" sz="1800">
                <a:latin typeface="Calibri"/>
                <a:ea typeface="Calibri"/>
                <a:cs typeface="Calibri"/>
                <a:sym typeface="Calibri"/>
              </a:rPr>
              <a:t>實驗架構</a:t>
            </a:r>
            <a:endParaRPr sz="1800">
              <a:latin typeface="Calibri"/>
              <a:ea typeface="Calibri"/>
              <a:cs typeface="Calibri"/>
              <a:sym typeface="Calibri"/>
            </a:endParaRPr>
          </a:p>
          <a:p>
            <a:pPr indent="0" lvl="0" marL="457200" rtl="0" algn="l">
              <a:spcBef>
                <a:spcPts val="0"/>
              </a:spcBef>
              <a:spcAft>
                <a:spcPts val="0"/>
              </a:spcAft>
              <a:buNone/>
            </a:pPr>
            <a:r>
              <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zh-TW" sz="1800">
                <a:latin typeface="Calibri"/>
                <a:ea typeface="Calibri"/>
                <a:cs typeface="Calibri"/>
                <a:sym typeface="Calibri"/>
              </a:rPr>
              <a:t>實驗結果</a:t>
            </a:r>
            <a:endParaRPr sz="1800">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69" name="Shape 469"/>
        <p:cNvGrpSpPr/>
        <p:nvPr/>
      </p:nvGrpSpPr>
      <p:grpSpPr>
        <a:xfrm>
          <a:off x="0" y="0"/>
          <a:ext cx="0" cy="0"/>
          <a:chOff x="0" y="0"/>
          <a:chExt cx="0" cy="0"/>
        </a:xfrm>
      </p:grpSpPr>
      <p:sp>
        <p:nvSpPr>
          <p:cNvPr id="470" name="Google Shape;470;p32"/>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zh-TW"/>
              <a:t>K8s Service (Headless Service)</a:t>
            </a:r>
            <a:endParaRPr/>
          </a:p>
        </p:txBody>
      </p:sp>
      <p:sp>
        <p:nvSpPr>
          <p:cNvPr id="471" name="Google Shape;471;p3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TW"/>
              <a:t>‹#›</a:t>
            </a:fld>
            <a:endParaRPr/>
          </a:p>
        </p:txBody>
      </p:sp>
      <p:sp>
        <p:nvSpPr>
          <p:cNvPr id="472" name="Google Shape;472;p32"/>
          <p:cNvSpPr/>
          <p:nvPr/>
        </p:nvSpPr>
        <p:spPr>
          <a:xfrm>
            <a:off x="1916100" y="1511625"/>
            <a:ext cx="5641812" cy="3425652"/>
          </a:xfrm>
          <a:prstGeom prst="cloud">
            <a:avLst/>
          </a:prstGeom>
          <a:solidFill>
            <a:srgbClr val="3970E4"/>
          </a:solidFill>
          <a:ln cap="flat" cmpd="sng" w="9525">
            <a:solidFill>
              <a:srgbClr val="3970E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solidFill>
                <a:schemeClr val="dk1"/>
              </a:solidFill>
            </a:endParaRPr>
          </a:p>
        </p:txBody>
      </p:sp>
      <p:sp>
        <p:nvSpPr>
          <p:cNvPr id="473" name="Google Shape;473;p32"/>
          <p:cNvSpPr/>
          <p:nvPr/>
        </p:nvSpPr>
        <p:spPr>
          <a:xfrm>
            <a:off x="5481632" y="1849282"/>
            <a:ext cx="1212300" cy="999600"/>
          </a:xfrm>
          <a:prstGeom prst="roundRect">
            <a:avLst>
              <a:gd fmla="val 16667" name="adj"/>
            </a:avLst>
          </a:prstGeom>
          <a:solidFill>
            <a:srgbClr val="999999"/>
          </a:solidFill>
          <a:ln cap="flat" cmpd="sng" w="9525">
            <a:solidFill>
              <a:srgbClr val="999999"/>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lang="zh-TW">
                <a:solidFill>
                  <a:schemeClr val="dk1"/>
                </a:solidFill>
              </a:rPr>
              <a:t>Worker</a:t>
            </a:r>
            <a:endParaRPr>
              <a:solidFill>
                <a:schemeClr val="dk1"/>
              </a:solidFill>
            </a:endParaRPr>
          </a:p>
        </p:txBody>
      </p:sp>
      <p:sp>
        <p:nvSpPr>
          <p:cNvPr id="474" name="Google Shape;474;p32"/>
          <p:cNvSpPr/>
          <p:nvPr/>
        </p:nvSpPr>
        <p:spPr>
          <a:xfrm>
            <a:off x="5747429" y="1983205"/>
            <a:ext cx="680700" cy="241800"/>
          </a:xfrm>
          <a:prstGeom prst="roundRect">
            <a:avLst>
              <a:gd fmla="val 16667" name="adj"/>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Pod</a:t>
            </a:r>
            <a:endParaRPr>
              <a:solidFill>
                <a:schemeClr val="dk1"/>
              </a:solidFill>
            </a:endParaRPr>
          </a:p>
        </p:txBody>
      </p:sp>
      <p:grpSp>
        <p:nvGrpSpPr>
          <p:cNvPr id="475" name="Google Shape;475;p32"/>
          <p:cNvGrpSpPr/>
          <p:nvPr/>
        </p:nvGrpSpPr>
        <p:grpSpPr>
          <a:xfrm>
            <a:off x="5519420" y="3065182"/>
            <a:ext cx="1212300" cy="999600"/>
            <a:chOff x="5481632" y="3331307"/>
            <a:chExt cx="1212300" cy="999600"/>
          </a:xfrm>
        </p:grpSpPr>
        <p:sp>
          <p:nvSpPr>
            <p:cNvPr id="476" name="Google Shape;476;p32"/>
            <p:cNvSpPr/>
            <p:nvPr/>
          </p:nvSpPr>
          <p:spPr>
            <a:xfrm>
              <a:off x="5481632" y="3331307"/>
              <a:ext cx="1212300" cy="999600"/>
            </a:xfrm>
            <a:prstGeom prst="roundRect">
              <a:avLst>
                <a:gd fmla="val 16667" name="adj"/>
              </a:avLst>
            </a:prstGeom>
            <a:solidFill>
              <a:srgbClr val="999999"/>
            </a:solidFill>
            <a:ln cap="flat" cmpd="sng" w="9525">
              <a:solidFill>
                <a:srgbClr val="999999"/>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lang="zh-TW">
                  <a:solidFill>
                    <a:schemeClr val="dk1"/>
                  </a:solidFill>
                </a:rPr>
                <a:t>Worker</a:t>
              </a:r>
              <a:endParaRPr>
                <a:solidFill>
                  <a:schemeClr val="dk1"/>
                </a:solidFill>
              </a:endParaRPr>
            </a:p>
          </p:txBody>
        </p:sp>
        <p:sp>
          <p:nvSpPr>
            <p:cNvPr id="477" name="Google Shape;477;p32"/>
            <p:cNvSpPr/>
            <p:nvPr/>
          </p:nvSpPr>
          <p:spPr>
            <a:xfrm>
              <a:off x="5747429" y="3388552"/>
              <a:ext cx="680700" cy="241800"/>
            </a:xfrm>
            <a:prstGeom prst="roundRect">
              <a:avLst>
                <a:gd fmla="val 16667" name="adj"/>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Pod</a:t>
              </a:r>
              <a:endParaRPr>
                <a:solidFill>
                  <a:schemeClr val="dk1"/>
                </a:solidFill>
              </a:endParaRPr>
            </a:p>
          </p:txBody>
        </p:sp>
        <p:sp>
          <p:nvSpPr>
            <p:cNvPr id="478" name="Google Shape;478;p32"/>
            <p:cNvSpPr/>
            <p:nvPr/>
          </p:nvSpPr>
          <p:spPr>
            <a:xfrm>
              <a:off x="5747429" y="3710188"/>
              <a:ext cx="680700" cy="241800"/>
            </a:xfrm>
            <a:prstGeom prst="roundRect">
              <a:avLst>
                <a:gd fmla="val 16667" name="adj"/>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Pod</a:t>
              </a:r>
              <a:endParaRPr>
                <a:solidFill>
                  <a:schemeClr val="dk1"/>
                </a:solidFill>
              </a:endParaRPr>
            </a:p>
          </p:txBody>
        </p:sp>
      </p:grpSp>
      <p:cxnSp>
        <p:nvCxnSpPr>
          <p:cNvPr id="479" name="Google Shape;479;p32"/>
          <p:cNvCxnSpPr>
            <a:stCxn id="480" idx="3"/>
            <a:endCxn id="474" idx="1"/>
          </p:cNvCxnSpPr>
          <p:nvPr/>
        </p:nvCxnSpPr>
        <p:spPr>
          <a:xfrm flipH="1" rot="10800000">
            <a:off x="4767950" y="2104121"/>
            <a:ext cx="979500" cy="682500"/>
          </a:xfrm>
          <a:prstGeom prst="curvedConnector3">
            <a:avLst>
              <a:gd fmla="val 49999" name="adj1"/>
            </a:avLst>
          </a:prstGeom>
          <a:noFill/>
          <a:ln cap="flat" cmpd="sng" w="9525">
            <a:solidFill>
              <a:srgbClr val="FFD966"/>
            </a:solidFill>
            <a:prstDash val="solid"/>
            <a:round/>
            <a:headEnd len="med" w="med" type="none"/>
            <a:tailEnd len="med" w="med" type="none"/>
          </a:ln>
        </p:spPr>
      </p:cxnSp>
      <p:cxnSp>
        <p:nvCxnSpPr>
          <p:cNvPr id="481" name="Google Shape;481;p32"/>
          <p:cNvCxnSpPr>
            <a:stCxn id="480" idx="3"/>
            <a:endCxn id="477" idx="1"/>
          </p:cNvCxnSpPr>
          <p:nvPr/>
        </p:nvCxnSpPr>
        <p:spPr>
          <a:xfrm>
            <a:off x="4767950" y="2786621"/>
            <a:ext cx="1017300" cy="456600"/>
          </a:xfrm>
          <a:prstGeom prst="curvedConnector3">
            <a:avLst>
              <a:gd fmla="val 49998" name="adj1"/>
            </a:avLst>
          </a:prstGeom>
          <a:noFill/>
          <a:ln cap="flat" cmpd="sng" w="9525">
            <a:solidFill>
              <a:srgbClr val="FFD966"/>
            </a:solidFill>
            <a:prstDash val="solid"/>
            <a:round/>
            <a:headEnd len="med" w="med" type="none"/>
            <a:tailEnd len="med" w="med" type="none"/>
          </a:ln>
        </p:spPr>
      </p:cxnSp>
      <p:sp>
        <p:nvSpPr>
          <p:cNvPr id="480" name="Google Shape;480;p32"/>
          <p:cNvSpPr/>
          <p:nvPr/>
        </p:nvSpPr>
        <p:spPr>
          <a:xfrm>
            <a:off x="3789350" y="2508071"/>
            <a:ext cx="978600" cy="557100"/>
          </a:xfrm>
          <a:prstGeom prst="rect">
            <a:avLst/>
          </a:prstGeom>
          <a:solidFill>
            <a:srgbClr val="F1C232"/>
          </a:solidFill>
          <a:ln cap="flat" cmpd="sng" w="9525">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Headless</a:t>
            </a:r>
            <a:endParaRPr>
              <a:solidFill>
                <a:schemeClr val="dk1"/>
              </a:solidFill>
            </a:endParaRPr>
          </a:p>
          <a:p>
            <a:pPr indent="0" lvl="0" marL="0" rtl="0" algn="ctr">
              <a:spcBef>
                <a:spcPts val="0"/>
              </a:spcBef>
              <a:spcAft>
                <a:spcPts val="0"/>
              </a:spcAft>
              <a:buNone/>
            </a:pPr>
            <a:r>
              <a:rPr lang="zh-TW">
                <a:solidFill>
                  <a:schemeClr val="dk1"/>
                </a:solidFill>
              </a:rPr>
              <a:t>Service</a:t>
            </a:r>
            <a:endParaRPr>
              <a:solidFill>
                <a:schemeClr val="dk1"/>
              </a:solidFill>
            </a:endParaRPr>
          </a:p>
        </p:txBody>
      </p:sp>
      <p:cxnSp>
        <p:nvCxnSpPr>
          <p:cNvPr id="482" name="Google Shape;482;p32"/>
          <p:cNvCxnSpPr>
            <a:stCxn id="480" idx="3"/>
            <a:endCxn id="478" idx="1"/>
          </p:cNvCxnSpPr>
          <p:nvPr/>
        </p:nvCxnSpPr>
        <p:spPr>
          <a:xfrm>
            <a:off x="4767950" y="2786621"/>
            <a:ext cx="1017300" cy="778200"/>
          </a:xfrm>
          <a:prstGeom prst="curvedConnector3">
            <a:avLst>
              <a:gd fmla="val 49998" name="adj1"/>
            </a:avLst>
          </a:prstGeom>
          <a:noFill/>
          <a:ln cap="flat" cmpd="sng" w="9525">
            <a:solidFill>
              <a:srgbClr val="FFD966"/>
            </a:solidFill>
            <a:prstDash val="solid"/>
            <a:round/>
            <a:headEnd len="med" w="med" type="none"/>
            <a:tailEnd len="med" w="med" type="none"/>
          </a:ln>
        </p:spPr>
      </p:cxnSp>
      <p:pic>
        <p:nvPicPr>
          <p:cNvPr id="483" name="Google Shape;483;p32"/>
          <p:cNvPicPr preferRelativeResize="0"/>
          <p:nvPr/>
        </p:nvPicPr>
        <p:blipFill>
          <a:blip r:embed="rId3">
            <a:alphaModFix/>
          </a:blip>
          <a:stretch>
            <a:fillRect/>
          </a:stretch>
        </p:blipFill>
        <p:spPr>
          <a:xfrm>
            <a:off x="2655200" y="3564825"/>
            <a:ext cx="698001" cy="698001"/>
          </a:xfrm>
          <a:prstGeom prst="rect">
            <a:avLst/>
          </a:prstGeom>
          <a:noFill/>
          <a:ln>
            <a:noFill/>
          </a:ln>
        </p:spPr>
      </p:pic>
      <p:grpSp>
        <p:nvGrpSpPr>
          <p:cNvPr id="484" name="Google Shape;484;p32"/>
          <p:cNvGrpSpPr/>
          <p:nvPr/>
        </p:nvGrpSpPr>
        <p:grpSpPr>
          <a:xfrm>
            <a:off x="2522850" y="2522850"/>
            <a:ext cx="830400" cy="1114075"/>
            <a:chOff x="2522850" y="2522850"/>
            <a:chExt cx="830400" cy="1114075"/>
          </a:xfrm>
        </p:grpSpPr>
        <p:sp>
          <p:nvSpPr>
            <p:cNvPr id="485" name="Google Shape;485;p32"/>
            <p:cNvSpPr/>
            <p:nvPr/>
          </p:nvSpPr>
          <p:spPr>
            <a:xfrm>
              <a:off x="2522850" y="2522850"/>
              <a:ext cx="830400" cy="557100"/>
            </a:xfrm>
            <a:prstGeom prst="rect">
              <a:avLst/>
            </a:prstGeom>
            <a:solidFill>
              <a:srgbClr val="93C47D"/>
            </a:solidFill>
            <a:ln cap="flat" cmpd="sng" w="9525">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Cluster</a:t>
              </a:r>
              <a:endParaRPr>
                <a:solidFill>
                  <a:schemeClr val="dk1"/>
                </a:solidFill>
              </a:endParaRPr>
            </a:p>
            <a:p>
              <a:pPr indent="0" lvl="0" marL="0" rtl="0" algn="ctr">
                <a:spcBef>
                  <a:spcPts val="0"/>
                </a:spcBef>
                <a:spcAft>
                  <a:spcPts val="0"/>
                </a:spcAft>
                <a:buNone/>
              </a:pPr>
              <a:r>
                <a:rPr lang="zh-TW">
                  <a:solidFill>
                    <a:schemeClr val="dk1"/>
                  </a:solidFill>
                </a:rPr>
                <a:t>DNS</a:t>
              </a:r>
              <a:endParaRPr>
                <a:solidFill>
                  <a:schemeClr val="dk1"/>
                </a:solidFill>
              </a:endParaRPr>
            </a:p>
          </p:txBody>
        </p:sp>
        <p:cxnSp>
          <p:nvCxnSpPr>
            <p:cNvPr id="486" name="Google Shape;486;p32"/>
            <p:cNvCxnSpPr>
              <a:stCxn id="483" idx="0"/>
              <a:endCxn id="485" idx="2"/>
            </p:cNvCxnSpPr>
            <p:nvPr/>
          </p:nvCxnSpPr>
          <p:spPr>
            <a:xfrm flipH="1" rot="5400000">
              <a:off x="2728650" y="3289275"/>
              <a:ext cx="484800" cy="66300"/>
            </a:xfrm>
            <a:prstGeom prst="curvedConnector3">
              <a:avLst>
                <a:gd fmla="val 50008" name="adj1"/>
              </a:avLst>
            </a:prstGeom>
            <a:noFill/>
            <a:ln cap="flat" cmpd="sng" w="9525">
              <a:solidFill>
                <a:srgbClr val="93C47D"/>
              </a:solidFill>
              <a:prstDash val="solid"/>
              <a:round/>
              <a:headEnd len="med" w="med" type="none"/>
              <a:tailEnd len="med" w="med" type="none"/>
            </a:ln>
          </p:spPr>
        </p:cxnSp>
        <p:sp>
          <p:nvSpPr>
            <p:cNvPr id="487" name="Google Shape;487;p32"/>
            <p:cNvSpPr/>
            <p:nvPr/>
          </p:nvSpPr>
          <p:spPr>
            <a:xfrm>
              <a:off x="2522850" y="3243325"/>
              <a:ext cx="394200" cy="393600"/>
            </a:xfrm>
            <a:prstGeom prst="ellipse">
              <a:avLst/>
            </a:prstGeom>
            <a:solidFill>
              <a:srgbClr val="93C47D"/>
            </a:solidFill>
            <a:ln cap="flat" cmpd="sng" w="9525">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1</a:t>
              </a:r>
              <a:endParaRPr>
                <a:solidFill>
                  <a:schemeClr val="dk1"/>
                </a:solidFill>
              </a:endParaRPr>
            </a:p>
          </p:txBody>
        </p:sp>
      </p:grpSp>
      <p:grpSp>
        <p:nvGrpSpPr>
          <p:cNvPr id="488" name="Google Shape;488;p32"/>
          <p:cNvGrpSpPr/>
          <p:nvPr/>
        </p:nvGrpSpPr>
        <p:grpSpPr>
          <a:xfrm>
            <a:off x="3353201" y="2104225"/>
            <a:ext cx="2432100" cy="1809600"/>
            <a:chOff x="3353201" y="2104225"/>
            <a:chExt cx="2432100" cy="1809600"/>
          </a:xfrm>
        </p:grpSpPr>
        <p:cxnSp>
          <p:nvCxnSpPr>
            <p:cNvPr id="489" name="Google Shape;489;p32"/>
            <p:cNvCxnSpPr>
              <a:stCxn id="483" idx="3"/>
              <a:endCxn id="474" idx="1"/>
            </p:cNvCxnSpPr>
            <p:nvPr/>
          </p:nvCxnSpPr>
          <p:spPr>
            <a:xfrm flipH="1" rot="10800000">
              <a:off x="3353201" y="2104225"/>
              <a:ext cx="2394300" cy="1809600"/>
            </a:xfrm>
            <a:prstGeom prst="curvedConnector3">
              <a:avLst>
                <a:gd fmla="val 49998" name="adj1"/>
              </a:avLst>
            </a:prstGeom>
            <a:noFill/>
            <a:ln cap="flat" cmpd="sng" w="9525">
              <a:solidFill>
                <a:srgbClr val="93C47D"/>
              </a:solidFill>
              <a:prstDash val="solid"/>
              <a:round/>
              <a:headEnd len="med" w="med" type="none"/>
              <a:tailEnd len="med" w="med" type="none"/>
            </a:ln>
          </p:spPr>
        </p:cxnSp>
        <p:cxnSp>
          <p:nvCxnSpPr>
            <p:cNvPr id="490" name="Google Shape;490;p32"/>
            <p:cNvCxnSpPr>
              <a:stCxn id="483" idx="3"/>
              <a:endCxn id="477" idx="1"/>
            </p:cNvCxnSpPr>
            <p:nvPr/>
          </p:nvCxnSpPr>
          <p:spPr>
            <a:xfrm flipH="1" rot="10800000">
              <a:off x="3353201" y="3243325"/>
              <a:ext cx="2432100" cy="670500"/>
            </a:xfrm>
            <a:prstGeom prst="curvedConnector3">
              <a:avLst>
                <a:gd fmla="val 49998" name="adj1"/>
              </a:avLst>
            </a:prstGeom>
            <a:noFill/>
            <a:ln cap="flat" cmpd="sng" w="9525">
              <a:solidFill>
                <a:srgbClr val="93C47D"/>
              </a:solidFill>
              <a:prstDash val="solid"/>
              <a:round/>
              <a:headEnd len="med" w="med" type="none"/>
              <a:tailEnd len="med" w="med" type="none"/>
            </a:ln>
          </p:spPr>
        </p:cxnSp>
        <p:cxnSp>
          <p:nvCxnSpPr>
            <p:cNvPr id="491" name="Google Shape;491;p32"/>
            <p:cNvCxnSpPr>
              <a:stCxn id="483" idx="3"/>
              <a:endCxn id="478" idx="1"/>
            </p:cNvCxnSpPr>
            <p:nvPr/>
          </p:nvCxnSpPr>
          <p:spPr>
            <a:xfrm flipH="1" rot="10800000">
              <a:off x="3353201" y="3564925"/>
              <a:ext cx="2432100" cy="348900"/>
            </a:xfrm>
            <a:prstGeom prst="curvedConnector3">
              <a:avLst>
                <a:gd fmla="val 49998" name="adj1"/>
              </a:avLst>
            </a:prstGeom>
            <a:noFill/>
            <a:ln cap="flat" cmpd="sng" w="9525">
              <a:solidFill>
                <a:srgbClr val="93C47D"/>
              </a:solidFill>
              <a:prstDash val="solid"/>
              <a:round/>
              <a:headEnd len="med" w="med" type="none"/>
              <a:tailEnd len="med" w="med" type="none"/>
            </a:ln>
          </p:spPr>
        </p:cxnSp>
        <p:sp>
          <p:nvSpPr>
            <p:cNvPr id="492" name="Google Shape;492;p32"/>
            <p:cNvSpPr/>
            <p:nvPr/>
          </p:nvSpPr>
          <p:spPr>
            <a:xfrm>
              <a:off x="3569425" y="3381775"/>
              <a:ext cx="394200" cy="393600"/>
            </a:xfrm>
            <a:prstGeom prst="ellipse">
              <a:avLst/>
            </a:prstGeom>
            <a:solidFill>
              <a:srgbClr val="93C47D"/>
            </a:solidFill>
            <a:ln cap="flat" cmpd="sng" w="9525">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2</a:t>
              </a:r>
              <a:endParaRPr>
                <a:solidFill>
                  <a:schemeClr val="dk1"/>
                </a:solidFil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4"/>
                                        </p:tgtEl>
                                        <p:attrNameLst>
                                          <p:attrName>style.visibility</p:attrName>
                                        </p:attrNameLst>
                                      </p:cBhvr>
                                      <p:to>
                                        <p:strVal val="visible"/>
                                      </p:to>
                                    </p:set>
                                    <p:animEffect filter="fade" transition="in">
                                      <p:cBhvr>
                                        <p:cTn dur="1000"/>
                                        <p:tgtEl>
                                          <p:spTgt spid="4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1000"/>
                                        <p:tgtEl>
                                          <p:spTgt spid="4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96" name="Shape 496"/>
        <p:cNvGrpSpPr/>
        <p:nvPr/>
      </p:nvGrpSpPr>
      <p:grpSpPr>
        <a:xfrm>
          <a:off x="0" y="0"/>
          <a:ext cx="0" cy="0"/>
          <a:chOff x="0" y="0"/>
          <a:chExt cx="0" cy="0"/>
        </a:xfrm>
      </p:grpSpPr>
      <p:pic>
        <p:nvPicPr>
          <p:cNvPr id="497" name="Google Shape;497;p33"/>
          <p:cNvPicPr preferRelativeResize="0"/>
          <p:nvPr/>
        </p:nvPicPr>
        <p:blipFill>
          <a:blip r:embed="rId3">
            <a:alphaModFix/>
          </a:blip>
          <a:stretch>
            <a:fillRect/>
          </a:stretch>
        </p:blipFill>
        <p:spPr>
          <a:xfrm>
            <a:off x="852638" y="1800198"/>
            <a:ext cx="7438726" cy="3104075"/>
          </a:xfrm>
          <a:prstGeom prst="rect">
            <a:avLst/>
          </a:prstGeom>
          <a:noFill/>
          <a:ln>
            <a:noFill/>
          </a:ln>
        </p:spPr>
      </p:pic>
      <p:sp>
        <p:nvSpPr>
          <p:cNvPr id="498" name="Google Shape;498;p33"/>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zh-TW"/>
              <a:t>實驗步驟</a:t>
            </a:r>
            <a:endParaRPr/>
          </a:p>
        </p:txBody>
      </p:sp>
      <p:grpSp>
        <p:nvGrpSpPr>
          <p:cNvPr id="499" name="Google Shape;499;p33"/>
          <p:cNvGrpSpPr/>
          <p:nvPr/>
        </p:nvGrpSpPr>
        <p:grpSpPr>
          <a:xfrm>
            <a:off x="2854250" y="1455350"/>
            <a:ext cx="4245063" cy="2881850"/>
            <a:chOff x="2854250" y="1455350"/>
            <a:chExt cx="4245063" cy="2881850"/>
          </a:xfrm>
        </p:grpSpPr>
        <p:sp>
          <p:nvSpPr>
            <p:cNvPr id="500" name="Google Shape;500;p33"/>
            <p:cNvSpPr/>
            <p:nvPr/>
          </p:nvSpPr>
          <p:spPr>
            <a:xfrm>
              <a:off x="4158501" y="1455350"/>
              <a:ext cx="956400" cy="451500"/>
            </a:xfrm>
            <a:prstGeom prst="roundRect">
              <a:avLst>
                <a:gd fmla="val 16667" name="adj"/>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sz="1500">
                  <a:solidFill>
                    <a:schemeClr val="dk1"/>
                  </a:solidFill>
                </a:rPr>
                <a:t>Load Testing</a:t>
              </a:r>
              <a:endParaRPr sz="1500">
                <a:solidFill>
                  <a:schemeClr val="dk1"/>
                </a:solidFill>
              </a:endParaRPr>
            </a:p>
          </p:txBody>
        </p:sp>
        <p:sp>
          <p:nvSpPr>
            <p:cNvPr id="501" name="Google Shape;501;p33"/>
            <p:cNvSpPr txBox="1"/>
            <p:nvPr/>
          </p:nvSpPr>
          <p:spPr>
            <a:xfrm>
              <a:off x="2854250" y="2058700"/>
              <a:ext cx="548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zh-TW">
                  <a:solidFill>
                    <a:schemeClr val="dk1"/>
                  </a:solidFill>
                  <a:latin typeface="Calibri"/>
                  <a:ea typeface="Calibri"/>
                  <a:cs typeface="Calibri"/>
                  <a:sym typeface="Calibri"/>
                </a:rPr>
                <a:t>400</a:t>
              </a:r>
              <a:endParaRPr>
                <a:solidFill>
                  <a:schemeClr val="dk1"/>
                </a:solidFill>
                <a:latin typeface="Calibri"/>
                <a:ea typeface="Calibri"/>
                <a:cs typeface="Calibri"/>
                <a:sym typeface="Calibri"/>
              </a:endParaRPr>
            </a:p>
          </p:txBody>
        </p:sp>
        <p:sp>
          <p:nvSpPr>
            <p:cNvPr id="502" name="Google Shape;502;p33"/>
            <p:cNvSpPr txBox="1"/>
            <p:nvPr/>
          </p:nvSpPr>
          <p:spPr>
            <a:xfrm>
              <a:off x="4297638" y="3998500"/>
              <a:ext cx="5487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zh-TW" sz="1000">
                  <a:solidFill>
                    <a:schemeClr val="dk1"/>
                  </a:solidFill>
                  <a:latin typeface="Calibri"/>
                  <a:ea typeface="Calibri"/>
                  <a:cs typeface="Calibri"/>
                  <a:sym typeface="Calibri"/>
                </a:rPr>
                <a:t>1 h</a:t>
              </a:r>
              <a:endParaRPr sz="1000">
                <a:solidFill>
                  <a:schemeClr val="dk1"/>
                </a:solidFill>
                <a:latin typeface="Calibri"/>
                <a:ea typeface="Calibri"/>
                <a:cs typeface="Calibri"/>
                <a:sym typeface="Calibri"/>
              </a:endParaRPr>
            </a:p>
          </p:txBody>
        </p:sp>
        <p:sp>
          <p:nvSpPr>
            <p:cNvPr id="503" name="Google Shape;503;p33"/>
            <p:cNvSpPr txBox="1"/>
            <p:nvPr/>
          </p:nvSpPr>
          <p:spPr>
            <a:xfrm>
              <a:off x="6550613" y="3338550"/>
              <a:ext cx="5487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zh-TW" sz="1000">
                  <a:solidFill>
                    <a:schemeClr val="dk1"/>
                  </a:solidFill>
                  <a:latin typeface="Calibri"/>
                  <a:ea typeface="Calibri"/>
                  <a:cs typeface="Calibri"/>
                  <a:sym typeface="Calibri"/>
                </a:rPr>
                <a:t>20 m</a:t>
              </a:r>
              <a:endParaRPr sz="1000">
                <a:solidFill>
                  <a:schemeClr val="dk1"/>
                </a:solidFill>
                <a:latin typeface="Calibri"/>
                <a:ea typeface="Calibri"/>
                <a:cs typeface="Calibri"/>
                <a:sym typeface="Calibri"/>
              </a:endParaRPr>
            </a:p>
          </p:txBody>
        </p:sp>
      </p:grpSp>
      <p:sp>
        <p:nvSpPr>
          <p:cNvPr id="504" name="Google Shape;504;p3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TW"/>
              <a:t>‹#›</a:t>
            </a:fld>
            <a:endParaRPr/>
          </a:p>
        </p:txBody>
      </p:sp>
      <p:sp>
        <p:nvSpPr>
          <p:cNvPr id="505" name="Google Shape;505;p33"/>
          <p:cNvSpPr txBox="1"/>
          <p:nvPr/>
        </p:nvSpPr>
        <p:spPr>
          <a:xfrm>
            <a:off x="2051613" y="3116025"/>
            <a:ext cx="5487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zh-TW" sz="1000">
                <a:solidFill>
                  <a:schemeClr val="dk1"/>
                </a:solidFill>
                <a:latin typeface="Calibri"/>
                <a:ea typeface="Calibri"/>
                <a:cs typeface="Calibri"/>
                <a:sym typeface="Calibri"/>
              </a:rPr>
              <a:t>20 m</a:t>
            </a:r>
            <a:endParaRPr sz="1000">
              <a:solidFill>
                <a:schemeClr val="dk1"/>
              </a:solidFill>
              <a:latin typeface="Calibri"/>
              <a:ea typeface="Calibri"/>
              <a:cs typeface="Calibri"/>
              <a:sym typeface="Calibri"/>
            </a:endParaRPr>
          </a:p>
        </p:txBody>
      </p:sp>
      <p:sp>
        <p:nvSpPr>
          <p:cNvPr id="506" name="Google Shape;506;p33"/>
          <p:cNvSpPr txBox="1"/>
          <p:nvPr/>
        </p:nvSpPr>
        <p:spPr>
          <a:xfrm>
            <a:off x="4359813" y="2120200"/>
            <a:ext cx="5487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zh-TW" sz="1000">
                <a:solidFill>
                  <a:schemeClr val="dk1"/>
                </a:solidFill>
                <a:latin typeface="Calibri"/>
                <a:ea typeface="Calibri"/>
                <a:cs typeface="Calibri"/>
                <a:sym typeface="Calibri"/>
              </a:rPr>
              <a:t>20 m</a:t>
            </a:r>
            <a:endParaRPr sz="10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10" name="Shape 510"/>
        <p:cNvGrpSpPr/>
        <p:nvPr/>
      </p:nvGrpSpPr>
      <p:grpSpPr>
        <a:xfrm>
          <a:off x="0" y="0"/>
          <a:ext cx="0" cy="0"/>
          <a:chOff x="0" y="0"/>
          <a:chExt cx="0" cy="0"/>
        </a:xfrm>
      </p:grpSpPr>
      <p:sp>
        <p:nvSpPr>
          <p:cNvPr id="511" name="Google Shape;511;p3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zh-TW"/>
              <a:t>結論</a:t>
            </a:r>
            <a:endParaRPr/>
          </a:p>
        </p:txBody>
      </p:sp>
      <p:sp>
        <p:nvSpPr>
          <p:cNvPr id="512" name="Google Shape;512;p3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zh-TW" sz="1800"/>
              <a:t>Kong Gateway &gt; Express Gateway</a:t>
            </a:r>
            <a:endParaRPr sz="1800"/>
          </a:p>
          <a:p>
            <a:pPr indent="-342900" lvl="0" marL="457200" rtl="0" algn="l">
              <a:spcBef>
                <a:spcPts val="0"/>
              </a:spcBef>
              <a:spcAft>
                <a:spcPts val="0"/>
              </a:spcAft>
              <a:buSzPts val="1800"/>
              <a:buChar char="●"/>
            </a:pPr>
            <a:r>
              <a:rPr lang="zh-TW" sz="1800"/>
              <a:t>K8s 解決了 Gateway 的</a:t>
            </a:r>
            <a:endParaRPr sz="1800"/>
          </a:p>
          <a:p>
            <a:pPr indent="-342900" lvl="1" marL="914400" rtl="0" algn="l">
              <a:spcBef>
                <a:spcPts val="0"/>
              </a:spcBef>
              <a:spcAft>
                <a:spcPts val="0"/>
              </a:spcAft>
              <a:buSzPts val="1800"/>
              <a:buChar char="○"/>
            </a:pPr>
            <a:r>
              <a:rPr lang="zh-TW" sz="1800"/>
              <a:t>單一承受所有的壓力</a:t>
            </a:r>
            <a:endParaRPr sz="1800"/>
          </a:p>
          <a:p>
            <a:pPr indent="-342900" lvl="1" marL="914400" rtl="0" algn="l">
              <a:spcBef>
                <a:spcPts val="0"/>
              </a:spcBef>
              <a:spcAft>
                <a:spcPts val="0"/>
              </a:spcAft>
              <a:buSzPts val="1800"/>
              <a:buChar char="○"/>
            </a:pPr>
            <a:r>
              <a:rPr lang="zh-TW" sz="1800"/>
              <a:t>單點故障</a:t>
            </a:r>
            <a:endParaRPr sz="1800"/>
          </a:p>
          <a:p>
            <a:pPr indent="-342900" lvl="0" marL="457200" rtl="0" algn="l">
              <a:spcBef>
                <a:spcPts val="0"/>
              </a:spcBef>
              <a:spcAft>
                <a:spcPts val="0"/>
              </a:spcAft>
              <a:buSzPts val="1800"/>
              <a:buChar char="●"/>
            </a:pPr>
            <a:r>
              <a:rPr lang="zh-TW" sz="1800"/>
              <a:t>多個 Worker Node &gt; 單個 Worker Node</a:t>
            </a:r>
            <a:endParaRPr sz="1800"/>
          </a:p>
        </p:txBody>
      </p:sp>
      <p:sp>
        <p:nvSpPr>
          <p:cNvPr id="513" name="Google Shape;513;p34"/>
          <p:cNvSpPr txBox="1"/>
          <p:nvPr/>
        </p:nvSpPr>
        <p:spPr>
          <a:xfrm>
            <a:off x="2917200" y="4312250"/>
            <a:ext cx="33096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zh-TW" sz="2000">
                <a:solidFill>
                  <a:schemeClr val="lt1"/>
                </a:solidFill>
                <a:latin typeface="Calibri"/>
                <a:ea typeface="Calibri"/>
                <a:cs typeface="Calibri"/>
                <a:sym typeface="Calibri"/>
              </a:rPr>
              <a:t>Thank you for your listening</a:t>
            </a:r>
            <a:endParaRPr sz="2000">
              <a:solidFill>
                <a:schemeClr val="lt1"/>
              </a:solidFill>
              <a:latin typeface="Calibri"/>
              <a:ea typeface="Calibri"/>
              <a:cs typeface="Calibri"/>
              <a:sym typeface="Calibri"/>
            </a:endParaRPr>
          </a:p>
        </p:txBody>
      </p:sp>
      <p:sp>
        <p:nvSpPr>
          <p:cNvPr id="514" name="Google Shape;514;p3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18" name="Shape 518"/>
        <p:cNvGrpSpPr/>
        <p:nvPr/>
      </p:nvGrpSpPr>
      <p:grpSpPr>
        <a:xfrm>
          <a:off x="0" y="0"/>
          <a:ext cx="0" cy="0"/>
          <a:chOff x="0" y="0"/>
          <a:chExt cx="0" cy="0"/>
        </a:xfrm>
      </p:grpSpPr>
      <p:sp>
        <p:nvSpPr>
          <p:cNvPr id="519" name="Google Shape;519;p3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zh-TW"/>
              <a:t>WebAPI Gateway with Container &amp; K8s</a:t>
            </a:r>
            <a:endParaRPr/>
          </a:p>
        </p:txBody>
      </p:sp>
      <p:sp>
        <p:nvSpPr>
          <p:cNvPr id="520" name="Google Shape;520;p35"/>
          <p:cNvSpPr/>
          <p:nvPr/>
        </p:nvSpPr>
        <p:spPr>
          <a:xfrm>
            <a:off x="433125" y="2319450"/>
            <a:ext cx="1611000" cy="1443600"/>
          </a:xfrm>
          <a:prstGeom prst="roundRect">
            <a:avLst>
              <a:gd fmla="val 16667" name="adj"/>
            </a:avLst>
          </a:prstGeom>
          <a:solidFill>
            <a:srgbClr val="4A86E8"/>
          </a:solidFill>
          <a:ln cap="flat" cmpd="sng" w="9525">
            <a:solidFill>
              <a:srgbClr val="4A86E8"/>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a:p>
            <a:pPr indent="0" lvl="0" marL="0" rtl="0" algn="ctr">
              <a:spcBef>
                <a:spcPts val="0"/>
              </a:spcBef>
              <a:spcAft>
                <a:spcPts val="0"/>
              </a:spcAft>
              <a:buNone/>
            </a:pPr>
            <a:r>
              <a:rPr lang="zh-TW">
                <a:solidFill>
                  <a:schemeClr val="dk1"/>
                </a:solidFill>
              </a:rPr>
              <a:t>Pod</a:t>
            </a:r>
            <a:endParaRPr>
              <a:solidFill>
                <a:schemeClr val="dk1"/>
              </a:solidFill>
            </a:endParaRPr>
          </a:p>
        </p:txBody>
      </p:sp>
      <p:sp>
        <p:nvSpPr>
          <p:cNvPr id="521" name="Google Shape;521;p35"/>
          <p:cNvSpPr/>
          <p:nvPr/>
        </p:nvSpPr>
        <p:spPr>
          <a:xfrm>
            <a:off x="702225" y="2632604"/>
            <a:ext cx="1072800" cy="581100"/>
          </a:xfrm>
          <a:prstGeom prst="roundRect">
            <a:avLst>
              <a:gd fmla="val 16667" name="adj"/>
            </a:avLst>
          </a:prstGeom>
          <a:solidFill>
            <a:srgbClr val="E69138"/>
          </a:solidFill>
          <a:ln cap="flat" cmpd="sng" w="9525">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Gateway</a:t>
            </a:r>
            <a:endParaRPr>
              <a:solidFill>
                <a:schemeClr val="dk1"/>
              </a:solidFill>
            </a:endParaRPr>
          </a:p>
          <a:p>
            <a:pPr indent="0" lvl="0" marL="0" rtl="0" algn="ctr">
              <a:spcBef>
                <a:spcPts val="0"/>
              </a:spcBef>
              <a:spcAft>
                <a:spcPts val="0"/>
              </a:spcAft>
              <a:buNone/>
            </a:pPr>
            <a:r>
              <a:rPr lang="zh-TW">
                <a:solidFill>
                  <a:schemeClr val="dk1"/>
                </a:solidFill>
              </a:rPr>
              <a:t>Container</a:t>
            </a:r>
            <a:endParaRPr>
              <a:solidFill>
                <a:schemeClr val="dk1"/>
              </a:solidFill>
            </a:endParaRPr>
          </a:p>
        </p:txBody>
      </p:sp>
      <p:sp>
        <p:nvSpPr>
          <p:cNvPr id="522" name="Google Shape;522;p35"/>
          <p:cNvSpPr/>
          <p:nvPr/>
        </p:nvSpPr>
        <p:spPr>
          <a:xfrm>
            <a:off x="3547175" y="3166450"/>
            <a:ext cx="1784100" cy="1288500"/>
          </a:xfrm>
          <a:prstGeom prst="roundRect">
            <a:avLst>
              <a:gd fmla="val 16667" name="adj"/>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Worker Node</a:t>
            </a:r>
            <a:endParaRPr>
              <a:solidFill>
                <a:schemeClr val="dk1"/>
              </a:solidFill>
            </a:endParaRPr>
          </a:p>
        </p:txBody>
      </p:sp>
      <p:sp>
        <p:nvSpPr>
          <p:cNvPr id="523" name="Google Shape;523;p35"/>
          <p:cNvSpPr/>
          <p:nvPr/>
        </p:nvSpPr>
        <p:spPr>
          <a:xfrm>
            <a:off x="3490038" y="1738350"/>
            <a:ext cx="1198500" cy="581100"/>
          </a:xfrm>
          <a:prstGeom prst="roundRect">
            <a:avLst>
              <a:gd fmla="val 16667" name="adj"/>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Pod</a:t>
            </a:r>
            <a:endParaRPr>
              <a:solidFill>
                <a:schemeClr val="dk1"/>
              </a:solidFill>
            </a:endParaRPr>
          </a:p>
        </p:txBody>
      </p:sp>
      <p:sp>
        <p:nvSpPr>
          <p:cNvPr id="524" name="Google Shape;524;p35"/>
          <p:cNvSpPr/>
          <p:nvPr/>
        </p:nvSpPr>
        <p:spPr>
          <a:xfrm>
            <a:off x="6238513" y="1738350"/>
            <a:ext cx="1198500" cy="581100"/>
          </a:xfrm>
          <a:prstGeom prst="roundRect">
            <a:avLst>
              <a:gd fmla="val 16667" name="adj"/>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Pod</a:t>
            </a:r>
            <a:endParaRPr>
              <a:solidFill>
                <a:schemeClr val="dk1"/>
              </a:solidFill>
            </a:endParaRPr>
          </a:p>
        </p:txBody>
      </p:sp>
      <p:sp>
        <p:nvSpPr>
          <p:cNvPr id="525" name="Google Shape;525;p35"/>
          <p:cNvSpPr/>
          <p:nvPr/>
        </p:nvSpPr>
        <p:spPr>
          <a:xfrm>
            <a:off x="4851913" y="1738350"/>
            <a:ext cx="1198500" cy="581100"/>
          </a:xfrm>
          <a:prstGeom prst="roundRect">
            <a:avLst>
              <a:gd fmla="val 16667" name="adj"/>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Pod</a:t>
            </a:r>
            <a:endParaRPr>
              <a:solidFill>
                <a:schemeClr val="dk1"/>
              </a:solidFill>
            </a:endParaRPr>
          </a:p>
        </p:txBody>
      </p:sp>
      <p:sp>
        <p:nvSpPr>
          <p:cNvPr id="526" name="Google Shape;526;p35"/>
          <p:cNvSpPr/>
          <p:nvPr/>
        </p:nvSpPr>
        <p:spPr>
          <a:xfrm>
            <a:off x="7625125" y="1738350"/>
            <a:ext cx="1198500" cy="581100"/>
          </a:xfrm>
          <a:prstGeom prst="roundRect">
            <a:avLst>
              <a:gd fmla="val 16667" name="adj"/>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Pod</a:t>
            </a:r>
            <a:endParaRPr>
              <a:solidFill>
                <a:schemeClr val="dk1"/>
              </a:solidFill>
            </a:endParaRPr>
          </a:p>
        </p:txBody>
      </p:sp>
      <p:sp>
        <p:nvSpPr>
          <p:cNvPr id="527" name="Google Shape;527;p35"/>
          <p:cNvSpPr/>
          <p:nvPr/>
        </p:nvSpPr>
        <p:spPr>
          <a:xfrm>
            <a:off x="6238525" y="3166450"/>
            <a:ext cx="1784100" cy="1288500"/>
          </a:xfrm>
          <a:prstGeom prst="roundRect">
            <a:avLst>
              <a:gd fmla="val 16667" name="adj"/>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Worker Node</a:t>
            </a:r>
            <a:endParaRPr>
              <a:solidFill>
                <a:schemeClr val="dk1"/>
              </a:solidFill>
            </a:endParaRPr>
          </a:p>
        </p:txBody>
      </p:sp>
      <p:cxnSp>
        <p:nvCxnSpPr>
          <p:cNvPr id="528" name="Google Shape;528;p35"/>
          <p:cNvCxnSpPr>
            <a:stCxn id="523" idx="2"/>
            <a:endCxn id="522" idx="0"/>
          </p:cNvCxnSpPr>
          <p:nvPr/>
        </p:nvCxnSpPr>
        <p:spPr>
          <a:xfrm>
            <a:off x="4089288" y="2319450"/>
            <a:ext cx="349800" cy="846900"/>
          </a:xfrm>
          <a:prstGeom prst="straightConnector1">
            <a:avLst/>
          </a:prstGeom>
          <a:noFill/>
          <a:ln cap="flat" cmpd="sng" w="9525">
            <a:solidFill>
              <a:srgbClr val="4A86E8"/>
            </a:solidFill>
            <a:prstDash val="solid"/>
            <a:round/>
            <a:headEnd len="med" w="med" type="none"/>
            <a:tailEnd len="med" w="med" type="triangle"/>
          </a:ln>
        </p:spPr>
      </p:cxnSp>
      <p:cxnSp>
        <p:nvCxnSpPr>
          <p:cNvPr id="529" name="Google Shape;529;p35"/>
          <p:cNvCxnSpPr>
            <a:stCxn id="525" idx="2"/>
            <a:endCxn id="522" idx="0"/>
          </p:cNvCxnSpPr>
          <p:nvPr/>
        </p:nvCxnSpPr>
        <p:spPr>
          <a:xfrm flipH="1">
            <a:off x="4439263" y="2319450"/>
            <a:ext cx="1011900" cy="846900"/>
          </a:xfrm>
          <a:prstGeom prst="straightConnector1">
            <a:avLst/>
          </a:prstGeom>
          <a:noFill/>
          <a:ln cap="flat" cmpd="sng" w="9525">
            <a:solidFill>
              <a:srgbClr val="4A86E8"/>
            </a:solidFill>
            <a:prstDash val="solid"/>
            <a:round/>
            <a:headEnd len="med" w="med" type="none"/>
            <a:tailEnd len="med" w="med" type="triangle"/>
          </a:ln>
        </p:spPr>
      </p:cxnSp>
      <p:cxnSp>
        <p:nvCxnSpPr>
          <p:cNvPr id="530" name="Google Shape;530;p35"/>
          <p:cNvCxnSpPr>
            <a:stCxn id="526" idx="2"/>
            <a:endCxn id="527" idx="0"/>
          </p:cNvCxnSpPr>
          <p:nvPr/>
        </p:nvCxnSpPr>
        <p:spPr>
          <a:xfrm flipH="1">
            <a:off x="7130575" y="2319450"/>
            <a:ext cx="1093800" cy="846900"/>
          </a:xfrm>
          <a:prstGeom prst="straightConnector1">
            <a:avLst/>
          </a:prstGeom>
          <a:noFill/>
          <a:ln cap="flat" cmpd="sng" w="9525">
            <a:solidFill>
              <a:srgbClr val="4A86E8"/>
            </a:solidFill>
            <a:prstDash val="solid"/>
            <a:round/>
            <a:headEnd len="med" w="med" type="none"/>
            <a:tailEnd len="med" w="med" type="triangle"/>
          </a:ln>
        </p:spPr>
      </p:cxnSp>
      <p:cxnSp>
        <p:nvCxnSpPr>
          <p:cNvPr id="531" name="Google Shape;531;p35"/>
          <p:cNvCxnSpPr>
            <a:stCxn id="524" idx="2"/>
            <a:endCxn id="527" idx="0"/>
          </p:cNvCxnSpPr>
          <p:nvPr/>
        </p:nvCxnSpPr>
        <p:spPr>
          <a:xfrm>
            <a:off x="6837763" y="2319450"/>
            <a:ext cx="292800" cy="846900"/>
          </a:xfrm>
          <a:prstGeom prst="straightConnector1">
            <a:avLst/>
          </a:prstGeom>
          <a:noFill/>
          <a:ln cap="flat" cmpd="sng" w="9525">
            <a:solidFill>
              <a:srgbClr val="4A86E8"/>
            </a:solidFill>
            <a:prstDash val="solid"/>
            <a:round/>
            <a:headEnd len="med" w="med" type="none"/>
            <a:tailEnd len="med" w="med" type="triangle"/>
          </a:ln>
        </p:spPr>
      </p:cxnSp>
      <p:sp>
        <p:nvSpPr>
          <p:cNvPr id="532" name="Google Shape;532;p3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1000"/>
                                        <p:tgtEl>
                                          <p:spTgt spid="522"/>
                                        </p:tgtEl>
                                      </p:cBhvr>
                                    </p:animEffect>
                                  </p:childTnLst>
                                </p:cTn>
                              </p:par>
                              <p:par>
                                <p:cTn fill="hold" nodeType="withEffect" presetClass="entr" presetID="10" presetSubtype="0">
                                  <p:stCondLst>
                                    <p:cond delay="0"/>
                                  </p:stCondLst>
                                  <p:childTnLst>
                                    <p:set>
                                      <p:cBhvr>
                                        <p:cTn dur="1" fill="hold">
                                          <p:stCondLst>
                                            <p:cond delay="0"/>
                                          </p:stCondLst>
                                        </p:cTn>
                                        <p:tgtEl>
                                          <p:spTgt spid="523"/>
                                        </p:tgtEl>
                                        <p:attrNameLst>
                                          <p:attrName>style.visibility</p:attrName>
                                        </p:attrNameLst>
                                      </p:cBhvr>
                                      <p:to>
                                        <p:strVal val="visible"/>
                                      </p:to>
                                    </p:set>
                                    <p:animEffect filter="fade" transition="in">
                                      <p:cBhvr>
                                        <p:cTn dur="1000"/>
                                        <p:tgtEl>
                                          <p:spTgt spid="523"/>
                                        </p:tgtEl>
                                      </p:cBhvr>
                                    </p:animEffect>
                                  </p:childTnLst>
                                </p:cTn>
                              </p:par>
                              <p:par>
                                <p:cTn fill="hold" nodeType="with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1000"/>
                                        <p:tgtEl>
                                          <p:spTgt spid="524"/>
                                        </p:tgtEl>
                                      </p:cBhvr>
                                    </p:animEffect>
                                  </p:childTnLst>
                                </p:cTn>
                              </p:par>
                              <p:par>
                                <p:cTn fill="hold" nodeType="withEffect" presetClass="entr" presetID="10" presetSubtype="0">
                                  <p:stCondLst>
                                    <p:cond delay="0"/>
                                  </p:stCondLst>
                                  <p:childTnLst>
                                    <p:set>
                                      <p:cBhvr>
                                        <p:cTn dur="1" fill="hold">
                                          <p:stCondLst>
                                            <p:cond delay="0"/>
                                          </p:stCondLst>
                                        </p:cTn>
                                        <p:tgtEl>
                                          <p:spTgt spid="525"/>
                                        </p:tgtEl>
                                        <p:attrNameLst>
                                          <p:attrName>style.visibility</p:attrName>
                                        </p:attrNameLst>
                                      </p:cBhvr>
                                      <p:to>
                                        <p:strVal val="visible"/>
                                      </p:to>
                                    </p:set>
                                    <p:animEffect filter="fade" transition="in">
                                      <p:cBhvr>
                                        <p:cTn dur="1000"/>
                                        <p:tgtEl>
                                          <p:spTgt spid="525"/>
                                        </p:tgtEl>
                                      </p:cBhvr>
                                    </p:animEffect>
                                  </p:childTnLst>
                                </p:cTn>
                              </p:par>
                              <p:par>
                                <p:cTn fill="hold" nodeType="with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1000"/>
                                        <p:tgtEl>
                                          <p:spTgt spid="526"/>
                                        </p:tgtEl>
                                      </p:cBhvr>
                                    </p:animEffect>
                                  </p:childTnLst>
                                </p:cTn>
                              </p:par>
                              <p:par>
                                <p:cTn fill="hold" nodeType="withEffect" presetClass="entr" presetID="10" presetSubtype="0">
                                  <p:stCondLst>
                                    <p:cond delay="0"/>
                                  </p:stCondLst>
                                  <p:childTnLst>
                                    <p:set>
                                      <p:cBhvr>
                                        <p:cTn dur="1" fill="hold">
                                          <p:stCondLst>
                                            <p:cond delay="0"/>
                                          </p:stCondLst>
                                        </p:cTn>
                                        <p:tgtEl>
                                          <p:spTgt spid="527"/>
                                        </p:tgtEl>
                                        <p:attrNameLst>
                                          <p:attrName>style.visibility</p:attrName>
                                        </p:attrNameLst>
                                      </p:cBhvr>
                                      <p:to>
                                        <p:strVal val="visible"/>
                                      </p:to>
                                    </p:set>
                                    <p:animEffect filter="fade" transition="in">
                                      <p:cBhvr>
                                        <p:cTn dur="1000"/>
                                        <p:tgtEl>
                                          <p:spTgt spid="527"/>
                                        </p:tgtEl>
                                      </p:cBhvr>
                                    </p:animEffect>
                                  </p:childTnLst>
                                </p:cTn>
                              </p:par>
                              <p:par>
                                <p:cTn fill="hold" nodeType="withEffect" presetClass="entr" presetID="10" presetSubtype="0">
                                  <p:stCondLst>
                                    <p:cond delay="0"/>
                                  </p:stCondLst>
                                  <p:childTnLst>
                                    <p:set>
                                      <p:cBhvr>
                                        <p:cTn dur="1" fill="hold">
                                          <p:stCondLst>
                                            <p:cond delay="0"/>
                                          </p:stCondLst>
                                        </p:cTn>
                                        <p:tgtEl>
                                          <p:spTgt spid="528"/>
                                        </p:tgtEl>
                                        <p:attrNameLst>
                                          <p:attrName>style.visibility</p:attrName>
                                        </p:attrNameLst>
                                      </p:cBhvr>
                                      <p:to>
                                        <p:strVal val="visible"/>
                                      </p:to>
                                    </p:set>
                                    <p:animEffect filter="fade" transition="in">
                                      <p:cBhvr>
                                        <p:cTn dur="1000"/>
                                        <p:tgtEl>
                                          <p:spTgt spid="528"/>
                                        </p:tgtEl>
                                      </p:cBhvr>
                                    </p:animEffect>
                                  </p:childTnLst>
                                </p:cTn>
                              </p:par>
                              <p:par>
                                <p:cTn fill="hold" nodeType="withEffect" presetClass="entr" presetID="10" presetSubtype="0">
                                  <p:stCondLst>
                                    <p:cond delay="0"/>
                                  </p:stCondLst>
                                  <p:childTnLst>
                                    <p:set>
                                      <p:cBhvr>
                                        <p:cTn dur="1" fill="hold">
                                          <p:stCondLst>
                                            <p:cond delay="0"/>
                                          </p:stCondLst>
                                        </p:cTn>
                                        <p:tgtEl>
                                          <p:spTgt spid="529"/>
                                        </p:tgtEl>
                                        <p:attrNameLst>
                                          <p:attrName>style.visibility</p:attrName>
                                        </p:attrNameLst>
                                      </p:cBhvr>
                                      <p:to>
                                        <p:strVal val="visible"/>
                                      </p:to>
                                    </p:set>
                                    <p:animEffect filter="fade" transition="in">
                                      <p:cBhvr>
                                        <p:cTn dur="1000"/>
                                        <p:tgtEl>
                                          <p:spTgt spid="529"/>
                                        </p:tgtEl>
                                      </p:cBhvr>
                                    </p:animEffect>
                                  </p:childTnLst>
                                </p:cTn>
                              </p:par>
                              <p:par>
                                <p:cTn fill="hold" nodeType="withEffect" presetClass="entr" presetID="10" presetSubtype="0">
                                  <p:stCondLst>
                                    <p:cond delay="0"/>
                                  </p:stCondLst>
                                  <p:childTnLst>
                                    <p:set>
                                      <p:cBhvr>
                                        <p:cTn dur="1" fill="hold">
                                          <p:stCondLst>
                                            <p:cond delay="0"/>
                                          </p:stCondLst>
                                        </p:cTn>
                                        <p:tgtEl>
                                          <p:spTgt spid="530"/>
                                        </p:tgtEl>
                                        <p:attrNameLst>
                                          <p:attrName>style.visibility</p:attrName>
                                        </p:attrNameLst>
                                      </p:cBhvr>
                                      <p:to>
                                        <p:strVal val="visible"/>
                                      </p:to>
                                    </p:set>
                                    <p:animEffect filter="fade" transition="in">
                                      <p:cBhvr>
                                        <p:cTn dur="1000"/>
                                        <p:tgtEl>
                                          <p:spTgt spid="530"/>
                                        </p:tgtEl>
                                      </p:cBhvr>
                                    </p:animEffect>
                                  </p:childTnLst>
                                </p:cTn>
                              </p:par>
                              <p:par>
                                <p:cTn fill="hold" nodeType="withEffect" presetClass="entr" presetID="10" presetSubtype="0">
                                  <p:stCondLst>
                                    <p:cond delay="0"/>
                                  </p:stCondLst>
                                  <p:childTnLst>
                                    <p:set>
                                      <p:cBhvr>
                                        <p:cTn dur="1" fill="hold">
                                          <p:stCondLst>
                                            <p:cond delay="0"/>
                                          </p:stCondLst>
                                        </p:cTn>
                                        <p:tgtEl>
                                          <p:spTgt spid="531"/>
                                        </p:tgtEl>
                                        <p:attrNameLst>
                                          <p:attrName>style.visibility</p:attrName>
                                        </p:attrNameLst>
                                      </p:cBhvr>
                                      <p:to>
                                        <p:strVal val="visible"/>
                                      </p:to>
                                    </p:set>
                                    <p:animEffect filter="fade" transition="in">
                                      <p:cBhvr>
                                        <p:cTn dur="1000"/>
                                        <p:tgtEl>
                                          <p:spTgt spid="5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36" name="Shape 536"/>
        <p:cNvGrpSpPr/>
        <p:nvPr/>
      </p:nvGrpSpPr>
      <p:grpSpPr>
        <a:xfrm>
          <a:off x="0" y="0"/>
          <a:ext cx="0" cy="0"/>
          <a:chOff x="0" y="0"/>
          <a:chExt cx="0" cy="0"/>
        </a:xfrm>
      </p:grpSpPr>
      <p:sp>
        <p:nvSpPr>
          <p:cNvPr id="537" name="Google Shape;537;p36"/>
          <p:cNvSpPr/>
          <p:nvPr/>
        </p:nvSpPr>
        <p:spPr>
          <a:xfrm>
            <a:off x="4828293" y="1536875"/>
            <a:ext cx="1647900" cy="1482000"/>
          </a:xfrm>
          <a:prstGeom prst="roundRect">
            <a:avLst>
              <a:gd fmla="val 16667" name="adj"/>
            </a:avLst>
          </a:prstGeom>
          <a:solidFill>
            <a:srgbClr val="999999"/>
          </a:solidFill>
          <a:ln cap="flat" cmpd="sng" w="9525">
            <a:solidFill>
              <a:srgbClr val="999999"/>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lang="zh-TW">
                <a:solidFill>
                  <a:schemeClr val="dk1"/>
                </a:solidFill>
              </a:rPr>
              <a:t>Worker</a:t>
            </a:r>
            <a:endParaRPr>
              <a:solidFill>
                <a:schemeClr val="dk1"/>
              </a:solidFill>
            </a:endParaRPr>
          </a:p>
        </p:txBody>
      </p:sp>
      <p:sp>
        <p:nvSpPr>
          <p:cNvPr id="538" name="Google Shape;538;p3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zh-TW"/>
              <a:t>WebAPI Gateway with Container &amp; K8s</a:t>
            </a:r>
            <a:endParaRPr/>
          </a:p>
        </p:txBody>
      </p:sp>
      <p:sp>
        <p:nvSpPr>
          <p:cNvPr id="539" name="Google Shape;539;p36"/>
          <p:cNvSpPr/>
          <p:nvPr/>
        </p:nvSpPr>
        <p:spPr>
          <a:xfrm>
            <a:off x="5165908" y="1682431"/>
            <a:ext cx="925200" cy="382200"/>
          </a:xfrm>
          <a:prstGeom prst="roundRect">
            <a:avLst>
              <a:gd fmla="val 16667" name="adj"/>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Gateway</a:t>
            </a:r>
            <a:endParaRPr>
              <a:solidFill>
                <a:schemeClr val="dk1"/>
              </a:solidFill>
            </a:endParaRPr>
          </a:p>
          <a:p>
            <a:pPr indent="0" lvl="0" marL="0" rtl="0" algn="ctr">
              <a:spcBef>
                <a:spcPts val="0"/>
              </a:spcBef>
              <a:spcAft>
                <a:spcPts val="0"/>
              </a:spcAft>
              <a:buNone/>
            </a:pPr>
            <a:r>
              <a:rPr lang="zh-TW">
                <a:solidFill>
                  <a:schemeClr val="dk1"/>
                </a:solidFill>
              </a:rPr>
              <a:t>Pod</a:t>
            </a:r>
            <a:endParaRPr>
              <a:solidFill>
                <a:schemeClr val="dk1"/>
              </a:solidFill>
            </a:endParaRPr>
          </a:p>
        </p:txBody>
      </p:sp>
      <p:sp>
        <p:nvSpPr>
          <p:cNvPr id="540" name="Google Shape;540;p36"/>
          <p:cNvSpPr/>
          <p:nvPr/>
        </p:nvSpPr>
        <p:spPr>
          <a:xfrm>
            <a:off x="5165908" y="2186016"/>
            <a:ext cx="925200" cy="382200"/>
          </a:xfrm>
          <a:prstGeom prst="roundRect">
            <a:avLst>
              <a:gd fmla="val 16667" name="adj"/>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Gateway</a:t>
            </a:r>
            <a:endParaRPr>
              <a:solidFill>
                <a:schemeClr val="dk1"/>
              </a:solidFill>
            </a:endParaRPr>
          </a:p>
          <a:p>
            <a:pPr indent="0" lvl="0" marL="0" rtl="0" algn="ctr">
              <a:spcBef>
                <a:spcPts val="0"/>
              </a:spcBef>
              <a:spcAft>
                <a:spcPts val="0"/>
              </a:spcAft>
              <a:buNone/>
            </a:pPr>
            <a:r>
              <a:rPr lang="zh-TW">
                <a:solidFill>
                  <a:schemeClr val="dk1"/>
                </a:solidFill>
              </a:rPr>
              <a:t>Pod</a:t>
            </a:r>
            <a:endParaRPr>
              <a:solidFill>
                <a:schemeClr val="dk1"/>
              </a:solidFill>
            </a:endParaRPr>
          </a:p>
        </p:txBody>
      </p:sp>
      <p:sp>
        <p:nvSpPr>
          <p:cNvPr id="541" name="Google Shape;541;p36"/>
          <p:cNvSpPr/>
          <p:nvPr/>
        </p:nvSpPr>
        <p:spPr>
          <a:xfrm>
            <a:off x="7425022" y="2888490"/>
            <a:ext cx="925200" cy="261000"/>
          </a:xfrm>
          <a:prstGeom prst="roundRect">
            <a:avLst>
              <a:gd fmla="val 16667" name="adj"/>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S</a:t>
            </a:r>
            <a:endParaRPr>
              <a:solidFill>
                <a:schemeClr val="dk1"/>
              </a:solidFill>
            </a:endParaRPr>
          </a:p>
        </p:txBody>
      </p:sp>
      <p:sp>
        <p:nvSpPr>
          <p:cNvPr id="542" name="Google Shape;542;p36"/>
          <p:cNvSpPr/>
          <p:nvPr/>
        </p:nvSpPr>
        <p:spPr>
          <a:xfrm>
            <a:off x="7425022" y="3399131"/>
            <a:ext cx="925200" cy="261000"/>
          </a:xfrm>
          <a:prstGeom prst="roundRect">
            <a:avLst>
              <a:gd fmla="val 16667" name="adj"/>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S</a:t>
            </a:r>
            <a:endParaRPr>
              <a:solidFill>
                <a:schemeClr val="dk1"/>
              </a:solidFill>
            </a:endParaRPr>
          </a:p>
        </p:txBody>
      </p:sp>
      <p:sp>
        <p:nvSpPr>
          <p:cNvPr id="543" name="Google Shape;543;p36"/>
          <p:cNvSpPr/>
          <p:nvPr/>
        </p:nvSpPr>
        <p:spPr>
          <a:xfrm>
            <a:off x="7425022" y="2409667"/>
            <a:ext cx="925200" cy="2610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S</a:t>
            </a:r>
            <a:endParaRPr>
              <a:solidFill>
                <a:schemeClr val="dk1"/>
              </a:solidFill>
            </a:endParaRPr>
          </a:p>
        </p:txBody>
      </p:sp>
      <p:sp>
        <p:nvSpPr>
          <p:cNvPr id="544" name="Google Shape;544;p36"/>
          <p:cNvSpPr/>
          <p:nvPr/>
        </p:nvSpPr>
        <p:spPr>
          <a:xfrm>
            <a:off x="4814850" y="3191075"/>
            <a:ext cx="1647900" cy="1482000"/>
          </a:xfrm>
          <a:prstGeom prst="roundRect">
            <a:avLst>
              <a:gd fmla="val 16667" name="adj"/>
            </a:avLst>
          </a:prstGeom>
          <a:solidFill>
            <a:srgbClr val="999999"/>
          </a:solidFill>
          <a:ln cap="flat" cmpd="sng" w="9525">
            <a:solidFill>
              <a:srgbClr val="999999"/>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lang="zh-TW">
                <a:solidFill>
                  <a:schemeClr val="dk1"/>
                </a:solidFill>
              </a:rPr>
              <a:t>Worker</a:t>
            </a:r>
            <a:endParaRPr>
              <a:solidFill>
                <a:schemeClr val="dk1"/>
              </a:solidFill>
            </a:endParaRPr>
          </a:p>
        </p:txBody>
      </p:sp>
      <p:sp>
        <p:nvSpPr>
          <p:cNvPr id="545" name="Google Shape;545;p36"/>
          <p:cNvSpPr/>
          <p:nvPr/>
        </p:nvSpPr>
        <p:spPr>
          <a:xfrm>
            <a:off x="5152465" y="3336631"/>
            <a:ext cx="925200" cy="382200"/>
          </a:xfrm>
          <a:prstGeom prst="roundRect">
            <a:avLst>
              <a:gd fmla="val 16667" name="adj"/>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Gateway</a:t>
            </a:r>
            <a:endParaRPr>
              <a:solidFill>
                <a:schemeClr val="dk1"/>
              </a:solidFill>
            </a:endParaRPr>
          </a:p>
          <a:p>
            <a:pPr indent="0" lvl="0" marL="0" rtl="0" algn="ctr">
              <a:spcBef>
                <a:spcPts val="0"/>
              </a:spcBef>
              <a:spcAft>
                <a:spcPts val="0"/>
              </a:spcAft>
              <a:buNone/>
            </a:pPr>
            <a:r>
              <a:rPr lang="zh-TW">
                <a:solidFill>
                  <a:schemeClr val="dk1"/>
                </a:solidFill>
              </a:rPr>
              <a:t>Pod</a:t>
            </a:r>
            <a:endParaRPr>
              <a:solidFill>
                <a:schemeClr val="dk1"/>
              </a:solidFill>
            </a:endParaRPr>
          </a:p>
        </p:txBody>
      </p:sp>
      <p:sp>
        <p:nvSpPr>
          <p:cNvPr id="546" name="Google Shape;546;p36"/>
          <p:cNvSpPr/>
          <p:nvPr/>
        </p:nvSpPr>
        <p:spPr>
          <a:xfrm>
            <a:off x="5152465" y="3840216"/>
            <a:ext cx="925200" cy="382200"/>
          </a:xfrm>
          <a:prstGeom prst="roundRect">
            <a:avLst>
              <a:gd fmla="val 16667" name="adj"/>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Gateway</a:t>
            </a:r>
            <a:endParaRPr>
              <a:solidFill>
                <a:schemeClr val="dk1"/>
              </a:solidFill>
            </a:endParaRPr>
          </a:p>
          <a:p>
            <a:pPr indent="0" lvl="0" marL="0" rtl="0" algn="ctr">
              <a:spcBef>
                <a:spcPts val="0"/>
              </a:spcBef>
              <a:spcAft>
                <a:spcPts val="0"/>
              </a:spcAft>
              <a:buNone/>
            </a:pPr>
            <a:r>
              <a:rPr lang="zh-TW">
                <a:solidFill>
                  <a:schemeClr val="dk1"/>
                </a:solidFill>
              </a:rPr>
              <a:t>Pod</a:t>
            </a:r>
            <a:endParaRPr>
              <a:solidFill>
                <a:schemeClr val="dk1"/>
              </a:solidFill>
            </a:endParaRPr>
          </a:p>
        </p:txBody>
      </p:sp>
      <p:pic>
        <p:nvPicPr>
          <p:cNvPr id="547" name="Google Shape;547;p36"/>
          <p:cNvPicPr preferRelativeResize="0"/>
          <p:nvPr/>
        </p:nvPicPr>
        <p:blipFill>
          <a:blip r:embed="rId3">
            <a:alphaModFix/>
          </a:blip>
          <a:stretch>
            <a:fillRect/>
          </a:stretch>
        </p:blipFill>
        <p:spPr>
          <a:xfrm>
            <a:off x="955875" y="2409686"/>
            <a:ext cx="1380036" cy="1355873"/>
          </a:xfrm>
          <a:prstGeom prst="rect">
            <a:avLst/>
          </a:prstGeom>
          <a:noFill/>
          <a:ln>
            <a:noFill/>
          </a:ln>
        </p:spPr>
      </p:pic>
      <p:sp>
        <p:nvSpPr>
          <p:cNvPr id="548" name="Google Shape;548;p36"/>
          <p:cNvSpPr/>
          <p:nvPr/>
        </p:nvSpPr>
        <p:spPr>
          <a:xfrm>
            <a:off x="1581811" y="2926140"/>
            <a:ext cx="192900" cy="1371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6"/>
          <p:cNvSpPr/>
          <p:nvPr/>
        </p:nvSpPr>
        <p:spPr>
          <a:xfrm>
            <a:off x="1199740" y="3144477"/>
            <a:ext cx="192900" cy="159300"/>
          </a:xfrm>
          <a:prstGeom prst="rect">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36"/>
          <p:cNvSpPr/>
          <p:nvPr/>
        </p:nvSpPr>
        <p:spPr>
          <a:xfrm>
            <a:off x="1549524" y="3357829"/>
            <a:ext cx="192900" cy="159300"/>
          </a:xfrm>
          <a:prstGeom prst="rect">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51" name="Google Shape;551;p36"/>
          <p:cNvCxnSpPr>
            <a:stCxn id="539" idx="3"/>
            <a:endCxn id="543" idx="1"/>
          </p:cNvCxnSpPr>
          <p:nvPr/>
        </p:nvCxnSpPr>
        <p:spPr>
          <a:xfrm>
            <a:off x="6091108" y="1873531"/>
            <a:ext cx="1333800" cy="666600"/>
          </a:xfrm>
          <a:prstGeom prst="straightConnector1">
            <a:avLst/>
          </a:prstGeom>
          <a:noFill/>
          <a:ln cap="flat" cmpd="sng" w="9525">
            <a:solidFill>
              <a:schemeClr val="accent1"/>
            </a:solidFill>
            <a:prstDash val="solid"/>
            <a:round/>
            <a:headEnd len="med" w="med" type="none"/>
            <a:tailEnd len="med" w="med" type="triangle"/>
          </a:ln>
        </p:spPr>
      </p:cxnSp>
      <p:cxnSp>
        <p:nvCxnSpPr>
          <p:cNvPr id="552" name="Google Shape;552;p36"/>
          <p:cNvCxnSpPr>
            <a:stCxn id="545" idx="3"/>
            <a:endCxn id="541" idx="1"/>
          </p:cNvCxnSpPr>
          <p:nvPr/>
        </p:nvCxnSpPr>
        <p:spPr>
          <a:xfrm flipH="1" rot="10800000">
            <a:off x="6077665" y="3018931"/>
            <a:ext cx="1347300" cy="508800"/>
          </a:xfrm>
          <a:prstGeom prst="straightConnector1">
            <a:avLst/>
          </a:prstGeom>
          <a:noFill/>
          <a:ln cap="flat" cmpd="sng" w="9525">
            <a:solidFill>
              <a:schemeClr val="accent6"/>
            </a:solidFill>
            <a:prstDash val="solid"/>
            <a:round/>
            <a:headEnd len="med" w="med" type="none"/>
            <a:tailEnd len="med" w="med" type="triangle"/>
          </a:ln>
        </p:spPr>
      </p:cxnSp>
      <p:cxnSp>
        <p:nvCxnSpPr>
          <p:cNvPr id="553" name="Google Shape;553;p36"/>
          <p:cNvCxnSpPr>
            <a:stCxn id="540" idx="3"/>
            <a:endCxn id="542" idx="1"/>
          </p:cNvCxnSpPr>
          <p:nvPr/>
        </p:nvCxnSpPr>
        <p:spPr>
          <a:xfrm>
            <a:off x="6091108" y="2377116"/>
            <a:ext cx="1333800" cy="1152600"/>
          </a:xfrm>
          <a:prstGeom prst="straightConnector1">
            <a:avLst/>
          </a:prstGeom>
          <a:noFill/>
          <a:ln cap="flat" cmpd="sng" w="9525">
            <a:solidFill>
              <a:srgbClr val="FF0000"/>
            </a:solidFill>
            <a:prstDash val="solid"/>
            <a:round/>
            <a:headEnd len="med" w="med" type="none"/>
            <a:tailEnd len="med" w="med" type="triangle"/>
          </a:ln>
        </p:spPr>
      </p:cxnSp>
      <p:grpSp>
        <p:nvGrpSpPr>
          <p:cNvPr id="554" name="Google Shape;554;p36"/>
          <p:cNvGrpSpPr/>
          <p:nvPr/>
        </p:nvGrpSpPr>
        <p:grpSpPr>
          <a:xfrm>
            <a:off x="3200100" y="1908425"/>
            <a:ext cx="1101600" cy="1521685"/>
            <a:chOff x="3200100" y="1908425"/>
            <a:chExt cx="1101600" cy="1521685"/>
          </a:xfrm>
        </p:grpSpPr>
        <p:pic>
          <p:nvPicPr>
            <p:cNvPr id="555" name="Google Shape;555;p36"/>
            <p:cNvPicPr preferRelativeResize="0"/>
            <p:nvPr/>
          </p:nvPicPr>
          <p:blipFill>
            <a:blip r:embed="rId4">
              <a:alphaModFix/>
            </a:blip>
            <a:stretch>
              <a:fillRect/>
            </a:stretch>
          </p:blipFill>
          <p:spPr>
            <a:xfrm>
              <a:off x="3333063" y="2607885"/>
              <a:ext cx="822225" cy="822225"/>
            </a:xfrm>
            <a:prstGeom prst="rect">
              <a:avLst/>
            </a:prstGeom>
            <a:noFill/>
            <a:ln>
              <a:noFill/>
            </a:ln>
          </p:spPr>
        </p:pic>
        <p:sp>
          <p:nvSpPr>
            <p:cNvPr id="556" name="Google Shape;556;p36"/>
            <p:cNvSpPr txBox="1"/>
            <p:nvPr/>
          </p:nvSpPr>
          <p:spPr>
            <a:xfrm>
              <a:off x="3200100" y="1908425"/>
              <a:ext cx="11016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zh-TW" sz="1800">
                  <a:solidFill>
                    <a:srgbClr val="3970E4"/>
                  </a:solidFill>
                  <a:latin typeface="Calibri"/>
                  <a:ea typeface="Calibri"/>
                  <a:cs typeface="Calibri"/>
                  <a:sym typeface="Calibri"/>
                </a:rPr>
                <a:t>Load</a:t>
              </a:r>
              <a:endParaRPr sz="1800">
                <a:solidFill>
                  <a:srgbClr val="3970E4"/>
                </a:solidFill>
                <a:latin typeface="Calibri"/>
                <a:ea typeface="Calibri"/>
                <a:cs typeface="Calibri"/>
                <a:sym typeface="Calibri"/>
              </a:endParaRPr>
            </a:p>
            <a:p>
              <a:pPr indent="0" lvl="0" marL="0" rtl="0" algn="ctr">
                <a:spcBef>
                  <a:spcPts val="0"/>
                </a:spcBef>
                <a:spcAft>
                  <a:spcPts val="0"/>
                </a:spcAft>
                <a:buNone/>
              </a:pPr>
              <a:r>
                <a:rPr lang="zh-TW" sz="1800">
                  <a:solidFill>
                    <a:srgbClr val="3970E4"/>
                  </a:solidFill>
                  <a:latin typeface="Calibri"/>
                  <a:ea typeface="Calibri"/>
                  <a:cs typeface="Calibri"/>
                  <a:sym typeface="Calibri"/>
                </a:rPr>
                <a:t>Balancer</a:t>
              </a:r>
              <a:endParaRPr sz="1800">
                <a:solidFill>
                  <a:srgbClr val="3970E4"/>
                </a:solidFill>
                <a:latin typeface="Calibri"/>
                <a:ea typeface="Calibri"/>
                <a:cs typeface="Calibri"/>
                <a:sym typeface="Calibri"/>
              </a:endParaRPr>
            </a:p>
          </p:txBody>
        </p:sp>
      </p:grpSp>
      <p:cxnSp>
        <p:nvCxnSpPr>
          <p:cNvPr id="557" name="Google Shape;557;p36"/>
          <p:cNvCxnSpPr>
            <a:stCxn id="548" idx="3"/>
            <a:endCxn id="555" idx="1"/>
          </p:cNvCxnSpPr>
          <p:nvPr/>
        </p:nvCxnSpPr>
        <p:spPr>
          <a:xfrm>
            <a:off x="1774711" y="2994690"/>
            <a:ext cx="1558500" cy="24300"/>
          </a:xfrm>
          <a:prstGeom prst="straightConnector1">
            <a:avLst/>
          </a:prstGeom>
          <a:noFill/>
          <a:ln cap="flat" cmpd="sng" w="9525">
            <a:solidFill>
              <a:schemeClr val="accent1"/>
            </a:solidFill>
            <a:prstDash val="solid"/>
            <a:round/>
            <a:headEnd len="med" w="med" type="none"/>
            <a:tailEnd len="med" w="med" type="triangle"/>
          </a:ln>
        </p:spPr>
      </p:cxnSp>
      <p:cxnSp>
        <p:nvCxnSpPr>
          <p:cNvPr id="558" name="Google Shape;558;p36"/>
          <p:cNvCxnSpPr>
            <a:stCxn id="555" idx="3"/>
            <a:endCxn id="539" idx="1"/>
          </p:cNvCxnSpPr>
          <p:nvPr/>
        </p:nvCxnSpPr>
        <p:spPr>
          <a:xfrm flipH="1" rot="10800000">
            <a:off x="4155288" y="1873598"/>
            <a:ext cx="1010700" cy="1145400"/>
          </a:xfrm>
          <a:prstGeom prst="straightConnector1">
            <a:avLst/>
          </a:prstGeom>
          <a:noFill/>
          <a:ln cap="flat" cmpd="sng" w="9525">
            <a:solidFill>
              <a:schemeClr val="accent1"/>
            </a:solidFill>
            <a:prstDash val="solid"/>
            <a:round/>
            <a:headEnd len="med" w="med" type="none"/>
            <a:tailEnd len="med" w="med" type="triangle"/>
          </a:ln>
        </p:spPr>
      </p:cxnSp>
      <p:cxnSp>
        <p:nvCxnSpPr>
          <p:cNvPr id="559" name="Google Shape;559;p36"/>
          <p:cNvCxnSpPr>
            <a:stCxn id="549" idx="3"/>
            <a:endCxn id="555" idx="1"/>
          </p:cNvCxnSpPr>
          <p:nvPr/>
        </p:nvCxnSpPr>
        <p:spPr>
          <a:xfrm flipH="1" rot="10800000">
            <a:off x="1392640" y="3018927"/>
            <a:ext cx="1940400" cy="205200"/>
          </a:xfrm>
          <a:prstGeom prst="straightConnector1">
            <a:avLst/>
          </a:prstGeom>
          <a:noFill/>
          <a:ln cap="flat" cmpd="sng" w="9525">
            <a:solidFill>
              <a:schemeClr val="accent6"/>
            </a:solidFill>
            <a:prstDash val="solid"/>
            <a:round/>
            <a:headEnd len="med" w="med" type="none"/>
            <a:tailEnd len="med" w="med" type="triangle"/>
          </a:ln>
        </p:spPr>
      </p:cxnSp>
      <p:cxnSp>
        <p:nvCxnSpPr>
          <p:cNvPr id="560" name="Google Shape;560;p36"/>
          <p:cNvCxnSpPr>
            <a:stCxn id="555" idx="3"/>
            <a:endCxn id="545" idx="1"/>
          </p:cNvCxnSpPr>
          <p:nvPr/>
        </p:nvCxnSpPr>
        <p:spPr>
          <a:xfrm>
            <a:off x="4155288" y="3018998"/>
            <a:ext cx="997200" cy="508800"/>
          </a:xfrm>
          <a:prstGeom prst="straightConnector1">
            <a:avLst/>
          </a:prstGeom>
          <a:noFill/>
          <a:ln cap="flat" cmpd="sng" w="9525">
            <a:solidFill>
              <a:schemeClr val="accent6"/>
            </a:solidFill>
            <a:prstDash val="solid"/>
            <a:round/>
            <a:headEnd len="med" w="med" type="none"/>
            <a:tailEnd len="med" w="med" type="triangle"/>
          </a:ln>
        </p:spPr>
      </p:cxnSp>
      <p:cxnSp>
        <p:nvCxnSpPr>
          <p:cNvPr id="561" name="Google Shape;561;p36"/>
          <p:cNvCxnSpPr>
            <a:stCxn id="555" idx="3"/>
            <a:endCxn id="540" idx="1"/>
          </p:cNvCxnSpPr>
          <p:nvPr/>
        </p:nvCxnSpPr>
        <p:spPr>
          <a:xfrm flipH="1" rot="10800000">
            <a:off x="4155288" y="2376998"/>
            <a:ext cx="1010700" cy="642000"/>
          </a:xfrm>
          <a:prstGeom prst="straightConnector1">
            <a:avLst/>
          </a:prstGeom>
          <a:noFill/>
          <a:ln cap="flat" cmpd="sng" w="9525">
            <a:solidFill>
              <a:srgbClr val="FF0000"/>
            </a:solidFill>
            <a:prstDash val="solid"/>
            <a:round/>
            <a:headEnd len="med" w="med" type="none"/>
            <a:tailEnd len="med" w="med" type="triangle"/>
          </a:ln>
        </p:spPr>
      </p:cxnSp>
      <p:cxnSp>
        <p:nvCxnSpPr>
          <p:cNvPr id="562" name="Google Shape;562;p36"/>
          <p:cNvCxnSpPr>
            <a:stCxn id="550" idx="3"/>
            <a:endCxn id="555" idx="1"/>
          </p:cNvCxnSpPr>
          <p:nvPr/>
        </p:nvCxnSpPr>
        <p:spPr>
          <a:xfrm flipH="1" rot="10800000">
            <a:off x="1742424" y="3018979"/>
            <a:ext cx="1590600" cy="418500"/>
          </a:xfrm>
          <a:prstGeom prst="straightConnector1">
            <a:avLst/>
          </a:prstGeom>
          <a:noFill/>
          <a:ln cap="flat" cmpd="sng" w="9525">
            <a:solidFill>
              <a:srgbClr val="FF0000"/>
            </a:solidFill>
            <a:prstDash val="solid"/>
            <a:round/>
            <a:headEnd len="med" w="med" type="none"/>
            <a:tailEnd len="med" w="med" type="triangle"/>
          </a:ln>
        </p:spPr>
      </p:cxnSp>
      <p:sp>
        <p:nvSpPr>
          <p:cNvPr id="563" name="Google Shape;563;p3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4"/>
                                        </p:tgtEl>
                                        <p:attrNameLst>
                                          <p:attrName>style.visibility</p:attrName>
                                        </p:attrNameLst>
                                      </p:cBhvr>
                                      <p:to>
                                        <p:strVal val="visible"/>
                                      </p:to>
                                    </p:set>
                                    <p:animEffect filter="fade" transition="in">
                                      <p:cBhvr>
                                        <p:cTn dur="1000"/>
                                        <p:tgtEl>
                                          <p:spTgt spid="5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57"/>
                                        </p:tgtEl>
                                        <p:attrNameLst>
                                          <p:attrName>style.visibility</p:attrName>
                                        </p:attrNameLst>
                                      </p:cBhvr>
                                      <p:to>
                                        <p:strVal val="visible"/>
                                      </p:to>
                                    </p:set>
                                    <p:anim calcmode="lin" valueType="num">
                                      <p:cBhvr additive="base">
                                        <p:cTn dur="1000"/>
                                        <p:tgtEl>
                                          <p:spTgt spid="557"/>
                                        </p:tgtEl>
                                        <p:attrNameLst>
                                          <p:attrName>ppt_w</p:attrName>
                                        </p:attrNameLst>
                                      </p:cBhvr>
                                      <p:tavLst>
                                        <p:tav fmla="" tm="0">
                                          <p:val>
                                            <p:strVal val="0"/>
                                          </p:val>
                                        </p:tav>
                                        <p:tav fmla="" tm="100000">
                                          <p:val>
                                            <p:strVal val="#ppt_w"/>
                                          </p:val>
                                        </p:tav>
                                      </p:tavLst>
                                    </p:anim>
                                    <p:anim calcmode="lin" valueType="num">
                                      <p:cBhvr additive="base">
                                        <p:cTn dur="1000"/>
                                        <p:tgtEl>
                                          <p:spTgt spid="55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58"/>
                                        </p:tgtEl>
                                        <p:attrNameLst>
                                          <p:attrName>style.visibility</p:attrName>
                                        </p:attrNameLst>
                                      </p:cBhvr>
                                      <p:to>
                                        <p:strVal val="visible"/>
                                      </p:to>
                                    </p:set>
                                    <p:anim calcmode="lin" valueType="num">
                                      <p:cBhvr additive="base">
                                        <p:cTn dur="1000"/>
                                        <p:tgtEl>
                                          <p:spTgt spid="558"/>
                                        </p:tgtEl>
                                        <p:attrNameLst>
                                          <p:attrName>ppt_w</p:attrName>
                                        </p:attrNameLst>
                                      </p:cBhvr>
                                      <p:tavLst>
                                        <p:tav fmla="" tm="0">
                                          <p:val>
                                            <p:strVal val="0"/>
                                          </p:val>
                                        </p:tav>
                                        <p:tav fmla="" tm="100000">
                                          <p:val>
                                            <p:strVal val="#ppt_w"/>
                                          </p:val>
                                        </p:tav>
                                      </p:tavLst>
                                    </p:anim>
                                    <p:anim calcmode="lin" valueType="num">
                                      <p:cBhvr additive="base">
                                        <p:cTn dur="1000"/>
                                        <p:tgtEl>
                                          <p:spTgt spid="55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51"/>
                                        </p:tgtEl>
                                        <p:attrNameLst>
                                          <p:attrName>style.visibility</p:attrName>
                                        </p:attrNameLst>
                                      </p:cBhvr>
                                      <p:to>
                                        <p:strVal val="visible"/>
                                      </p:to>
                                    </p:set>
                                    <p:anim calcmode="lin" valueType="num">
                                      <p:cBhvr additive="base">
                                        <p:cTn dur="1000"/>
                                        <p:tgtEl>
                                          <p:spTgt spid="551"/>
                                        </p:tgtEl>
                                        <p:attrNameLst>
                                          <p:attrName>ppt_w</p:attrName>
                                        </p:attrNameLst>
                                      </p:cBhvr>
                                      <p:tavLst>
                                        <p:tav fmla="" tm="0">
                                          <p:val>
                                            <p:strVal val="0"/>
                                          </p:val>
                                        </p:tav>
                                        <p:tav fmla="" tm="100000">
                                          <p:val>
                                            <p:strVal val="#ppt_w"/>
                                          </p:val>
                                        </p:tav>
                                      </p:tavLst>
                                    </p:anim>
                                    <p:anim calcmode="lin" valueType="num">
                                      <p:cBhvr additive="base">
                                        <p:cTn dur="1000"/>
                                        <p:tgtEl>
                                          <p:spTgt spid="55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59"/>
                                        </p:tgtEl>
                                        <p:attrNameLst>
                                          <p:attrName>style.visibility</p:attrName>
                                        </p:attrNameLst>
                                      </p:cBhvr>
                                      <p:to>
                                        <p:strVal val="visible"/>
                                      </p:to>
                                    </p:set>
                                    <p:anim calcmode="lin" valueType="num">
                                      <p:cBhvr additive="base">
                                        <p:cTn dur="1000"/>
                                        <p:tgtEl>
                                          <p:spTgt spid="559"/>
                                        </p:tgtEl>
                                        <p:attrNameLst>
                                          <p:attrName>ppt_w</p:attrName>
                                        </p:attrNameLst>
                                      </p:cBhvr>
                                      <p:tavLst>
                                        <p:tav fmla="" tm="0">
                                          <p:val>
                                            <p:strVal val="0"/>
                                          </p:val>
                                        </p:tav>
                                        <p:tav fmla="" tm="100000">
                                          <p:val>
                                            <p:strVal val="#ppt_w"/>
                                          </p:val>
                                        </p:tav>
                                      </p:tavLst>
                                    </p:anim>
                                    <p:anim calcmode="lin" valueType="num">
                                      <p:cBhvr additive="base">
                                        <p:cTn dur="1000"/>
                                        <p:tgtEl>
                                          <p:spTgt spid="55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60"/>
                                        </p:tgtEl>
                                        <p:attrNameLst>
                                          <p:attrName>style.visibility</p:attrName>
                                        </p:attrNameLst>
                                      </p:cBhvr>
                                      <p:to>
                                        <p:strVal val="visible"/>
                                      </p:to>
                                    </p:set>
                                    <p:anim calcmode="lin" valueType="num">
                                      <p:cBhvr additive="base">
                                        <p:cTn dur="1000"/>
                                        <p:tgtEl>
                                          <p:spTgt spid="560"/>
                                        </p:tgtEl>
                                        <p:attrNameLst>
                                          <p:attrName>ppt_w</p:attrName>
                                        </p:attrNameLst>
                                      </p:cBhvr>
                                      <p:tavLst>
                                        <p:tav fmla="" tm="0">
                                          <p:val>
                                            <p:strVal val="0"/>
                                          </p:val>
                                        </p:tav>
                                        <p:tav fmla="" tm="100000">
                                          <p:val>
                                            <p:strVal val="#ppt_w"/>
                                          </p:val>
                                        </p:tav>
                                      </p:tavLst>
                                    </p:anim>
                                    <p:anim calcmode="lin" valueType="num">
                                      <p:cBhvr additive="base">
                                        <p:cTn dur="1000"/>
                                        <p:tgtEl>
                                          <p:spTgt spid="56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52"/>
                                        </p:tgtEl>
                                        <p:attrNameLst>
                                          <p:attrName>style.visibility</p:attrName>
                                        </p:attrNameLst>
                                      </p:cBhvr>
                                      <p:to>
                                        <p:strVal val="visible"/>
                                      </p:to>
                                    </p:set>
                                    <p:anim calcmode="lin" valueType="num">
                                      <p:cBhvr additive="base">
                                        <p:cTn dur="1000"/>
                                        <p:tgtEl>
                                          <p:spTgt spid="552"/>
                                        </p:tgtEl>
                                        <p:attrNameLst>
                                          <p:attrName>ppt_w</p:attrName>
                                        </p:attrNameLst>
                                      </p:cBhvr>
                                      <p:tavLst>
                                        <p:tav fmla="" tm="0">
                                          <p:val>
                                            <p:strVal val="0"/>
                                          </p:val>
                                        </p:tav>
                                        <p:tav fmla="" tm="100000">
                                          <p:val>
                                            <p:strVal val="#ppt_w"/>
                                          </p:val>
                                        </p:tav>
                                      </p:tavLst>
                                    </p:anim>
                                    <p:anim calcmode="lin" valueType="num">
                                      <p:cBhvr additive="base">
                                        <p:cTn dur="1000"/>
                                        <p:tgtEl>
                                          <p:spTgt spid="55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62"/>
                                        </p:tgtEl>
                                        <p:attrNameLst>
                                          <p:attrName>style.visibility</p:attrName>
                                        </p:attrNameLst>
                                      </p:cBhvr>
                                      <p:to>
                                        <p:strVal val="visible"/>
                                      </p:to>
                                    </p:set>
                                    <p:anim calcmode="lin" valueType="num">
                                      <p:cBhvr additive="base">
                                        <p:cTn dur="1000"/>
                                        <p:tgtEl>
                                          <p:spTgt spid="562"/>
                                        </p:tgtEl>
                                        <p:attrNameLst>
                                          <p:attrName>ppt_w</p:attrName>
                                        </p:attrNameLst>
                                      </p:cBhvr>
                                      <p:tavLst>
                                        <p:tav fmla="" tm="0">
                                          <p:val>
                                            <p:strVal val="0"/>
                                          </p:val>
                                        </p:tav>
                                        <p:tav fmla="" tm="100000">
                                          <p:val>
                                            <p:strVal val="#ppt_w"/>
                                          </p:val>
                                        </p:tav>
                                      </p:tavLst>
                                    </p:anim>
                                    <p:anim calcmode="lin" valueType="num">
                                      <p:cBhvr additive="base">
                                        <p:cTn dur="1000"/>
                                        <p:tgtEl>
                                          <p:spTgt spid="56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61"/>
                                        </p:tgtEl>
                                        <p:attrNameLst>
                                          <p:attrName>style.visibility</p:attrName>
                                        </p:attrNameLst>
                                      </p:cBhvr>
                                      <p:to>
                                        <p:strVal val="visible"/>
                                      </p:to>
                                    </p:set>
                                    <p:anim calcmode="lin" valueType="num">
                                      <p:cBhvr additive="base">
                                        <p:cTn dur="1000"/>
                                        <p:tgtEl>
                                          <p:spTgt spid="561"/>
                                        </p:tgtEl>
                                        <p:attrNameLst>
                                          <p:attrName>ppt_w</p:attrName>
                                        </p:attrNameLst>
                                      </p:cBhvr>
                                      <p:tavLst>
                                        <p:tav fmla="" tm="0">
                                          <p:val>
                                            <p:strVal val="0"/>
                                          </p:val>
                                        </p:tav>
                                        <p:tav fmla="" tm="100000">
                                          <p:val>
                                            <p:strVal val="#ppt_w"/>
                                          </p:val>
                                        </p:tav>
                                      </p:tavLst>
                                    </p:anim>
                                    <p:anim calcmode="lin" valueType="num">
                                      <p:cBhvr additive="base">
                                        <p:cTn dur="1000"/>
                                        <p:tgtEl>
                                          <p:spTgt spid="56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53"/>
                                        </p:tgtEl>
                                        <p:attrNameLst>
                                          <p:attrName>style.visibility</p:attrName>
                                        </p:attrNameLst>
                                      </p:cBhvr>
                                      <p:to>
                                        <p:strVal val="visible"/>
                                      </p:to>
                                    </p:set>
                                    <p:anim calcmode="lin" valueType="num">
                                      <p:cBhvr additive="base">
                                        <p:cTn dur="1000"/>
                                        <p:tgtEl>
                                          <p:spTgt spid="553"/>
                                        </p:tgtEl>
                                        <p:attrNameLst>
                                          <p:attrName>ppt_w</p:attrName>
                                        </p:attrNameLst>
                                      </p:cBhvr>
                                      <p:tavLst>
                                        <p:tav fmla="" tm="0">
                                          <p:val>
                                            <p:strVal val="0"/>
                                          </p:val>
                                        </p:tav>
                                        <p:tav fmla="" tm="100000">
                                          <p:val>
                                            <p:strVal val="#ppt_w"/>
                                          </p:val>
                                        </p:tav>
                                      </p:tavLst>
                                    </p:anim>
                                    <p:anim calcmode="lin" valueType="num">
                                      <p:cBhvr additive="base">
                                        <p:cTn dur="1000"/>
                                        <p:tgtEl>
                                          <p:spTgt spid="55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67" name="Shape 567"/>
        <p:cNvGrpSpPr/>
        <p:nvPr/>
      </p:nvGrpSpPr>
      <p:grpSpPr>
        <a:xfrm>
          <a:off x="0" y="0"/>
          <a:ext cx="0" cy="0"/>
          <a:chOff x="0" y="0"/>
          <a:chExt cx="0" cy="0"/>
        </a:xfrm>
      </p:grpSpPr>
      <p:sp>
        <p:nvSpPr>
          <p:cNvPr id="568" name="Google Shape;568;p37"/>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zh-TW"/>
              <a:t>實驗步驟</a:t>
            </a:r>
            <a:endParaRPr/>
          </a:p>
        </p:txBody>
      </p:sp>
      <p:grpSp>
        <p:nvGrpSpPr>
          <p:cNvPr id="569" name="Google Shape;569;p37"/>
          <p:cNvGrpSpPr/>
          <p:nvPr/>
        </p:nvGrpSpPr>
        <p:grpSpPr>
          <a:xfrm>
            <a:off x="4676875" y="1424600"/>
            <a:ext cx="4315500" cy="3182100"/>
            <a:chOff x="4676875" y="1424600"/>
            <a:chExt cx="4315500" cy="3182100"/>
          </a:xfrm>
        </p:grpSpPr>
        <p:pic>
          <p:nvPicPr>
            <p:cNvPr id="570" name="Google Shape;570;p37"/>
            <p:cNvPicPr preferRelativeResize="0"/>
            <p:nvPr/>
          </p:nvPicPr>
          <p:blipFill>
            <a:blip r:embed="rId3">
              <a:alphaModFix/>
            </a:blip>
            <a:stretch>
              <a:fillRect/>
            </a:stretch>
          </p:blipFill>
          <p:spPr>
            <a:xfrm>
              <a:off x="4676875" y="1681075"/>
              <a:ext cx="4262551" cy="2925625"/>
            </a:xfrm>
            <a:prstGeom prst="rect">
              <a:avLst/>
            </a:prstGeom>
            <a:noFill/>
            <a:ln>
              <a:noFill/>
            </a:ln>
          </p:spPr>
        </p:pic>
        <p:sp>
          <p:nvSpPr>
            <p:cNvPr id="571" name="Google Shape;571;p37"/>
            <p:cNvSpPr/>
            <p:nvPr/>
          </p:nvSpPr>
          <p:spPr>
            <a:xfrm>
              <a:off x="6329951" y="1424600"/>
              <a:ext cx="956400" cy="451500"/>
            </a:xfrm>
            <a:prstGeom prst="roundRect">
              <a:avLst>
                <a:gd fmla="val 16667" name="adj"/>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sz="1500">
                  <a:solidFill>
                    <a:schemeClr val="dk1"/>
                  </a:solidFill>
                </a:rPr>
                <a:t>Stress Testing</a:t>
              </a:r>
              <a:endParaRPr sz="1500">
                <a:solidFill>
                  <a:schemeClr val="dk1"/>
                </a:solidFill>
              </a:endParaRPr>
            </a:p>
          </p:txBody>
        </p:sp>
        <p:sp>
          <p:nvSpPr>
            <p:cNvPr id="572" name="Google Shape;572;p37"/>
            <p:cNvSpPr txBox="1"/>
            <p:nvPr/>
          </p:nvSpPr>
          <p:spPr>
            <a:xfrm>
              <a:off x="5781250" y="3014625"/>
              <a:ext cx="548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zh-TW">
                  <a:solidFill>
                    <a:schemeClr val="dk1"/>
                  </a:solidFill>
                  <a:latin typeface="Calibri"/>
                  <a:ea typeface="Calibri"/>
                  <a:cs typeface="Calibri"/>
                  <a:sym typeface="Calibri"/>
                </a:rPr>
                <a:t>400</a:t>
              </a:r>
              <a:endParaRPr>
                <a:solidFill>
                  <a:schemeClr val="dk1"/>
                </a:solidFill>
                <a:latin typeface="Calibri"/>
                <a:ea typeface="Calibri"/>
                <a:cs typeface="Calibri"/>
                <a:sym typeface="Calibri"/>
              </a:endParaRPr>
            </a:p>
          </p:txBody>
        </p:sp>
        <p:sp>
          <p:nvSpPr>
            <p:cNvPr id="573" name="Google Shape;573;p37"/>
            <p:cNvSpPr txBox="1"/>
            <p:nvPr/>
          </p:nvSpPr>
          <p:spPr>
            <a:xfrm>
              <a:off x="4879650" y="3620250"/>
              <a:ext cx="548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zh-TW">
                  <a:solidFill>
                    <a:schemeClr val="dk1"/>
                  </a:solidFill>
                  <a:latin typeface="Calibri"/>
                  <a:ea typeface="Calibri"/>
                  <a:cs typeface="Calibri"/>
                  <a:sym typeface="Calibri"/>
                </a:rPr>
                <a:t>200</a:t>
              </a:r>
              <a:endParaRPr>
                <a:solidFill>
                  <a:schemeClr val="dk1"/>
                </a:solidFill>
                <a:latin typeface="Calibri"/>
                <a:ea typeface="Calibri"/>
                <a:cs typeface="Calibri"/>
                <a:sym typeface="Calibri"/>
              </a:endParaRPr>
            </a:p>
          </p:txBody>
        </p:sp>
        <p:sp>
          <p:nvSpPr>
            <p:cNvPr id="574" name="Google Shape;574;p37"/>
            <p:cNvSpPr txBox="1"/>
            <p:nvPr/>
          </p:nvSpPr>
          <p:spPr>
            <a:xfrm>
              <a:off x="6686825" y="2434900"/>
              <a:ext cx="548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zh-TW">
                  <a:solidFill>
                    <a:schemeClr val="dk1"/>
                  </a:solidFill>
                  <a:latin typeface="Calibri"/>
                  <a:ea typeface="Calibri"/>
                  <a:cs typeface="Calibri"/>
                  <a:sym typeface="Calibri"/>
                </a:rPr>
                <a:t>600</a:t>
              </a:r>
              <a:endParaRPr>
                <a:solidFill>
                  <a:schemeClr val="dk1"/>
                </a:solidFill>
                <a:latin typeface="Calibri"/>
                <a:ea typeface="Calibri"/>
                <a:cs typeface="Calibri"/>
                <a:sym typeface="Calibri"/>
              </a:endParaRPr>
            </a:p>
          </p:txBody>
        </p:sp>
        <p:sp>
          <p:nvSpPr>
            <p:cNvPr id="575" name="Google Shape;575;p37"/>
            <p:cNvSpPr txBox="1"/>
            <p:nvPr/>
          </p:nvSpPr>
          <p:spPr>
            <a:xfrm>
              <a:off x="7555950" y="1800200"/>
              <a:ext cx="548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zh-TW">
                  <a:solidFill>
                    <a:schemeClr val="dk1"/>
                  </a:solidFill>
                  <a:latin typeface="Calibri"/>
                  <a:ea typeface="Calibri"/>
                  <a:cs typeface="Calibri"/>
                  <a:sym typeface="Calibri"/>
                </a:rPr>
                <a:t>800</a:t>
              </a:r>
              <a:endParaRPr>
                <a:solidFill>
                  <a:schemeClr val="dk1"/>
                </a:solidFill>
                <a:latin typeface="Calibri"/>
                <a:ea typeface="Calibri"/>
                <a:cs typeface="Calibri"/>
                <a:sym typeface="Calibri"/>
              </a:endParaRPr>
            </a:p>
          </p:txBody>
        </p:sp>
        <p:sp>
          <p:nvSpPr>
            <p:cNvPr id="576" name="Google Shape;576;p37"/>
            <p:cNvSpPr txBox="1"/>
            <p:nvPr/>
          </p:nvSpPr>
          <p:spPr>
            <a:xfrm>
              <a:off x="6739775" y="3967750"/>
              <a:ext cx="442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zh-TW">
                  <a:solidFill>
                    <a:schemeClr val="dk1"/>
                  </a:solidFill>
                  <a:latin typeface="Calibri"/>
                  <a:ea typeface="Calibri"/>
                  <a:cs typeface="Calibri"/>
                  <a:sym typeface="Calibri"/>
                </a:rPr>
                <a:t>3h</a:t>
              </a:r>
              <a:endParaRPr>
                <a:solidFill>
                  <a:schemeClr val="dk1"/>
                </a:solidFill>
                <a:latin typeface="Calibri"/>
                <a:ea typeface="Calibri"/>
                <a:cs typeface="Calibri"/>
                <a:sym typeface="Calibri"/>
              </a:endParaRPr>
            </a:p>
          </p:txBody>
        </p:sp>
        <p:sp>
          <p:nvSpPr>
            <p:cNvPr id="577" name="Google Shape;577;p37"/>
            <p:cNvSpPr txBox="1"/>
            <p:nvPr/>
          </p:nvSpPr>
          <p:spPr>
            <a:xfrm>
              <a:off x="4676875" y="3921550"/>
              <a:ext cx="6546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zh-TW" sz="1000">
                  <a:solidFill>
                    <a:schemeClr val="dk1"/>
                  </a:solidFill>
                  <a:latin typeface="Calibri"/>
                  <a:ea typeface="Calibri"/>
                  <a:cs typeface="Calibri"/>
                  <a:sym typeface="Calibri"/>
                </a:rPr>
                <a:t>15</a:t>
              </a:r>
              <a:endParaRPr sz="1000">
                <a:solidFill>
                  <a:schemeClr val="dk1"/>
                </a:solidFill>
                <a:latin typeface="Calibri"/>
                <a:ea typeface="Calibri"/>
                <a:cs typeface="Calibri"/>
                <a:sym typeface="Calibri"/>
              </a:endParaRPr>
            </a:p>
            <a:p>
              <a:pPr indent="0" lvl="0" marL="0" rtl="0" algn="ctr">
                <a:spcBef>
                  <a:spcPts val="0"/>
                </a:spcBef>
                <a:spcAft>
                  <a:spcPts val="0"/>
                </a:spcAft>
                <a:buNone/>
              </a:pPr>
              <a:r>
                <a:rPr lang="zh-TW" sz="1000">
                  <a:solidFill>
                    <a:schemeClr val="dk1"/>
                  </a:solidFill>
                  <a:latin typeface="Calibri"/>
                  <a:ea typeface="Calibri"/>
                  <a:cs typeface="Calibri"/>
                  <a:sym typeface="Calibri"/>
                </a:rPr>
                <a:t>min</a:t>
              </a:r>
              <a:endParaRPr sz="1000">
                <a:solidFill>
                  <a:schemeClr val="dk1"/>
                </a:solidFill>
                <a:latin typeface="Calibri"/>
                <a:ea typeface="Calibri"/>
                <a:cs typeface="Calibri"/>
                <a:sym typeface="Calibri"/>
              </a:endParaRPr>
            </a:p>
          </p:txBody>
        </p:sp>
        <p:sp>
          <p:nvSpPr>
            <p:cNvPr id="578" name="Google Shape;578;p37"/>
            <p:cNvSpPr txBox="1"/>
            <p:nvPr/>
          </p:nvSpPr>
          <p:spPr>
            <a:xfrm>
              <a:off x="5253150" y="3527850"/>
              <a:ext cx="6546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zh-TW" sz="1000">
                  <a:solidFill>
                    <a:schemeClr val="dk1"/>
                  </a:solidFill>
                  <a:latin typeface="Calibri"/>
                  <a:ea typeface="Calibri"/>
                  <a:cs typeface="Calibri"/>
                  <a:sym typeface="Calibri"/>
                </a:rPr>
                <a:t>25</a:t>
              </a:r>
              <a:endParaRPr sz="1000">
                <a:solidFill>
                  <a:schemeClr val="dk1"/>
                </a:solidFill>
                <a:latin typeface="Calibri"/>
                <a:ea typeface="Calibri"/>
                <a:cs typeface="Calibri"/>
                <a:sym typeface="Calibri"/>
              </a:endParaRPr>
            </a:p>
            <a:p>
              <a:pPr indent="0" lvl="0" marL="0" rtl="0" algn="ctr">
                <a:spcBef>
                  <a:spcPts val="0"/>
                </a:spcBef>
                <a:spcAft>
                  <a:spcPts val="0"/>
                </a:spcAft>
                <a:buNone/>
              </a:pPr>
              <a:r>
                <a:rPr lang="zh-TW" sz="1000">
                  <a:solidFill>
                    <a:schemeClr val="dk1"/>
                  </a:solidFill>
                  <a:latin typeface="Calibri"/>
                  <a:ea typeface="Calibri"/>
                  <a:cs typeface="Calibri"/>
                  <a:sym typeface="Calibri"/>
                </a:rPr>
                <a:t>min</a:t>
              </a:r>
              <a:endParaRPr sz="1000">
                <a:solidFill>
                  <a:schemeClr val="dk1"/>
                </a:solidFill>
                <a:latin typeface="Calibri"/>
                <a:ea typeface="Calibri"/>
                <a:cs typeface="Calibri"/>
                <a:sym typeface="Calibri"/>
              </a:endParaRPr>
            </a:p>
          </p:txBody>
        </p:sp>
        <p:sp>
          <p:nvSpPr>
            <p:cNvPr id="579" name="Google Shape;579;p37"/>
            <p:cNvSpPr txBox="1"/>
            <p:nvPr/>
          </p:nvSpPr>
          <p:spPr>
            <a:xfrm>
              <a:off x="8337775" y="2900238"/>
              <a:ext cx="6546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zh-TW" sz="1000">
                  <a:solidFill>
                    <a:schemeClr val="dk1"/>
                  </a:solidFill>
                  <a:latin typeface="Calibri"/>
                  <a:ea typeface="Calibri"/>
                  <a:cs typeface="Calibri"/>
                  <a:sym typeface="Calibri"/>
                </a:rPr>
                <a:t>20</a:t>
              </a:r>
              <a:endParaRPr sz="1000">
                <a:solidFill>
                  <a:schemeClr val="dk1"/>
                </a:solidFill>
                <a:latin typeface="Calibri"/>
                <a:ea typeface="Calibri"/>
                <a:cs typeface="Calibri"/>
                <a:sym typeface="Calibri"/>
              </a:endParaRPr>
            </a:p>
            <a:p>
              <a:pPr indent="0" lvl="0" marL="0" rtl="0" algn="ctr">
                <a:spcBef>
                  <a:spcPts val="0"/>
                </a:spcBef>
                <a:spcAft>
                  <a:spcPts val="0"/>
                </a:spcAft>
                <a:buNone/>
              </a:pPr>
              <a:r>
                <a:rPr lang="zh-TW" sz="1000">
                  <a:solidFill>
                    <a:schemeClr val="dk1"/>
                  </a:solidFill>
                  <a:latin typeface="Calibri"/>
                  <a:ea typeface="Calibri"/>
                  <a:cs typeface="Calibri"/>
                  <a:sym typeface="Calibri"/>
                </a:rPr>
                <a:t>min</a:t>
              </a:r>
              <a:endParaRPr sz="1000">
                <a:solidFill>
                  <a:schemeClr val="dk1"/>
                </a:solidFill>
                <a:latin typeface="Calibri"/>
                <a:ea typeface="Calibri"/>
                <a:cs typeface="Calibri"/>
                <a:sym typeface="Calibri"/>
              </a:endParaRPr>
            </a:p>
          </p:txBody>
        </p:sp>
      </p:grpSp>
      <p:grpSp>
        <p:nvGrpSpPr>
          <p:cNvPr id="580" name="Google Shape;580;p37"/>
          <p:cNvGrpSpPr/>
          <p:nvPr/>
        </p:nvGrpSpPr>
        <p:grpSpPr>
          <a:xfrm>
            <a:off x="254975" y="1424600"/>
            <a:ext cx="4317024" cy="3182101"/>
            <a:chOff x="254975" y="1424600"/>
            <a:chExt cx="4317024" cy="3182101"/>
          </a:xfrm>
        </p:grpSpPr>
        <p:grpSp>
          <p:nvGrpSpPr>
            <p:cNvPr id="581" name="Google Shape;581;p37"/>
            <p:cNvGrpSpPr/>
            <p:nvPr/>
          </p:nvGrpSpPr>
          <p:grpSpPr>
            <a:xfrm>
              <a:off x="254975" y="1424600"/>
              <a:ext cx="4317024" cy="3182101"/>
              <a:chOff x="210800" y="1424600"/>
              <a:chExt cx="4317024" cy="3182101"/>
            </a:xfrm>
          </p:grpSpPr>
          <p:pic>
            <p:nvPicPr>
              <p:cNvPr id="582" name="Google Shape;582;p37"/>
              <p:cNvPicPr preferRelativeResize="0"/>
              <p:nvPr/>
            </p:nvPicPr>
            <p:blipFill>
              <a:blip r:embed="rId4">
                <a:alphaModFix/>
              </a:blip>
              <a:stretch>
                <a:fillRect/>
              </a:stretch>
            </p:blipFill>
            <p:spPr>
              <a:xfrm>
                <a:off x="210800" y="1686400"/>
                <a:ext cx="4317024" cy="2920301"/>
              </a:xfrm>
              <a:prstGeom prst="rect">
                <a:avLst/>
              </a:prstGeom>
              <a:noFill/>
              <a:ln>
                <a:noFill/>
              </a:ln>
            </p:spPr>
          </p:pic>
          <p:sp>
            <p:nvSpPr>
              <p:cNvPr id="583" name="Google Shape;583;p37"/>
              <p:cNvSpPr/>
              <p:nvPr/>
            </p:nvSpPr>
            <p:spPr>
              <a:xfrm>
                <a:off x="1973551" y="1424600"/>
                <a:ext cx="956400" cy="451500"/>
              </a:xfrm>
              <a:prstGeom prst="roundRect">
                <a:avLst>
                  <a:gd fmla="val 16667" name="adj"/>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sz="1500">
                    <a:solidFill>
                      <a:schemeClr val="dk1"/>
                    </a:solidFill>
                  </a:rPr>
                  <a:t>Load Testing</a:t>
                </a:r>
                <a:endParaRPr sz="1500">
                  <a:solidFill>
                    <a:schemeClr val="dk1"/>
                  </a:solidFill>
                </a:endParaRPr>
              </a:p>
            </p:txBody>
          </p:sp>
        </p:grpSp>
        <p:sp>
          <p:nvSpPr>
            <p:cNvPr id="584" name="Google Shape;584;p37"/>
            <p:cNvSpPr txBox="1"/>
            <p:nvPr/>
          </p:nvSpPr>
          <p:spPr>
            <a:xfrm>
              <a:off x="1424850" y="1876100"/>
              <a:ext cx="548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zh-TW">
                  <a:solidFill>
                    <a:schemeClr val="dk1"/>
                  </a:solidFill>
                  <a:latin typeface="Calibri"/>
                  <a:ea typeface="Calibri"/>
                  <a:cs typeface="Calibri"/>
                  <a:sym typeface="Calibri"/>
                </a:rPr>
                <a:t>400</a:t>
              </a:r>
              <a:endParaRPr>
                <a:solidFill>
                  <a:schemeClr val="dk1"/>
                </a:solidFill>
                <a:latin typeface="Calibri"/>
                <a:ea typeface="Calibri"/>
                <a:cs typeface="Calibri"/>
                <a:sym typeface="Calibri"/>
              </a:endParaRPr>
            </a:p>
          </p:txBody>
        </p:sp>
        <p:sp>
          <p:nvSpPr>
            <p:cNvPr id="585" name="Google Shape;585;p37"/>
            <p:cNvSpPr txBox="1"/>
            <p:nvPr/>
          </p:nvSpPr>
          <p:spPr>
            <a:xfrm>
              <a:off x="2147913" y="3967750"/>
              <a:ext cx="442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zh-TW">
                  <a:solidFill>
                    <a:schemeClr val="dk1"/>
                  </a:solidFill>
                  <a:latin typeface="Calibri"/>
                  <a:ea typeface="Calibri"/>
                  <a:cs typeface="Calibri"/>
                  <a:sym typeface="Calibri"/>
                </a:rPr>
                <a:t>3h</a:t>
              </a:r>
              <a:endParaRPr>
                <a:solidFill>
                  <a:schemeClr val="dk1"/>
                </a:solidFill>
                <a:latin typeface="Calibri"/>
                <a:ea typeface="Calibri"/>
                <a:cs typeface="Calibri"/>
                <a:sym typeface="Calibri"/>
              </a:endParaRPr>
            </a:p>
          </p:txBody>
        </p:sp>
        <p:sp>
          <p:nvSpPr>
            <p:cNvPr id="586" name="Google Shape;586;p37"/>
            <p:cNvSpPr txBox="1"/>
            <p:nvPr/>
          </p:nvSpPr>
          <p:spPr>
            <a:xfrm>
              <a:off x="706975" y="3127650"/>
              <a:ext cx="5487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zh-TW" sz="1000">
                  <a:solidFill>
                    <a:schemeClr val="dk1"/>
                  </a:solidFill>
                  <a:latin typeface="Calibri"/>
                  <a:ea typeface="Calibri"/>
                  <a:cs typeface="Calibri"/>
                  <a:sym typeface="Calibri"/>
                </a:rPr>
                <a:t>1 h</a:t>
              </a:r>
              <a:endParaRPr sz="1000">
                <a:solidFill>
                  <a:schemeClr val="dk1"/>
                </a:solidFill>
                <a:latin typeface="Calibri"/>
                <a:ea typeface="Calibri"/>
                <a:cs typeface="Calibri"/>
                <a:sym typeface="Calibri"/>
              </a:endParaRPr>
            </a:p>
          </p:txBody>
        </p:sp>
        <p:sp>
          <p:nvSpPr>
            <p:cNvPr id="587" name="Google Shape;587;p37"/>
            <p:cNvSpPr txBox="1"/>
            <p:nvPr/>
          </p:nvSpPr>
          <p:spPr>
            <a:xfrm>
              <a:off x="2139138" y="1906850"/>
              <a:ext cx="5487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zh-TW" sz="1000">
                  <a:solidFill>
                    <a:schemeClr val="dk1"/>
                  </a:solidFill>
                  <a:latin typeface="Calibri"/>
                  <a:ea typeface="Calibri"/>
                  <a:cs typeface="Calibri"/>
                  <a:sym typeface="Calibri"/>
                </a:rPr>
                <a:t>1 h</a:t>
              </a:r>
              <a:endParaRPr sz="1000">
                <a:solidFill>
                  <a:schemeClr val="dk1"/>
                </a:solidFill>
                <a:latin typeface="Calibri"/>
                <a:ea typeface="Calibri"/>
                <a:cs typeface="Calibri"/>
                <a:sym typeface="Calibri"/>
              </a:endParaRPr>
            </a:p>
          </p:txBody>
        </p:sp>
        <p:sp>
          <p:nvSpPr>
            <p:cNvPr id="588" name="Google Shape;588;p37"/>
            <p:cNvSpPr txBox="1"/>
            <p:nvPr/>
          </p:nvSpPr>
          <p:spPr>
            <a:xfrm>
              <a:off x="3609788" y="3127650"/>
              <a:ext cx="5487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zh-TW" sz="1000">
                  <a:solidFill>
                    <a:schemeClr val="dk1"/>
                  </a:solidFill>
                  <a:latin typeface="Calibri"/>
                  <a:ea typeface="Calibri"/>
                  <a:cs typeface="Calibri"/>
                  <a:sym typeface="Calibri"/>
                </a:rPr>
                <a:t>1 h</a:t>
              </a:r>
              <a:endParaRPr sz="1000">
                <a:solidFill>
                  <a:schemeClr val="dk1"/>
                </a:solidFill>
                <a:latin typeface="Calibri"/>
                <a:ea typeface="Calibri"/>
                <a:cs typeface="Calibri"/>
                <a:sym typeface="Calibri"/>
              </a:endParaRPr>
            </a:p>
          </p:txBody>
        </p:sp>
      </p:grpSp>
      <p:sp>
        <p:nvSpPr>
          <p:cNvPr id="589" name="Google Shape;589;p3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0"/>
                                        </p:tgtEl>
                                        <p:attrNameLst>
                                          <p:attrName>style.visibility</p:attrName>
                                        </p:attrNameLst>
                                      </p:cBhvr>
                                      <p:to>
                                        <p:strVal val="visible"/>
                                      </p:to>
                                    </p:set>
                                    <p:animEffect filter="fade" transition="in">
                                      <p:cBhvr>
                                        <p:cTn dur="1000"/>
                                        <p:tgtEl>
                                          <p:spTgt spid="5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9"/>
                                        </p:tgtEl>
                                        <p:attrNameLst>
                                          <p:attrName>style.visibility</p:attrName>
                                        </p:attrNameLst>
                                      </p:cBhvr>
                                      <p:to>
                                        <p:strVal val="visible"/>
                                      </p:to>
                                    </p:set>
                                    <p:animEffect filter="fade" transition="in">
                                      <p:cBhvr>
                                        <p:cTn dur="1000"/>
                                        <p:tgtEl>
                                          <p:spTgt spid="5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93" name="Shape 593"/>
        <p:cNvGrpSpPr/>
        <p:nvPr/>
      </p:nvGrpSpPr>
      <p:grpSpPr>
        <a:xfrm>
          <a:off x="0" y="0"/>
          <a:ext cx="0" cy="0"/>
          <a:chOff x="0" y="0"/>
          <a:chExt cx="0" cy="0"/>
        </a:xfrm>
      </p:grpSpPr>
      <p:sp>
        <p:nvSpPr>
          <p:cNvPr id="594" name="Google Shape;594;p38"/>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595" name="Google Shape;595;p38"/>
          <p:cNvPicPr preferRelativeResize="0"/>
          <p:nvPr/>
        </p:nvPicPr>
        <p:blipFill>
          <a:blip r:embed="rId3">
            <a:alphaModFix/>
          </a:blip>
          <a:stretch>
            <a:fillRect/>
          </a:stretch>
        </p:blipFill>
        <p:spPr>
          <a:xfrm>
            <a:off x="574425" y="1515300"/>
            <a:ext cx="7995148" cy="3398850"/>
          </a:xfrm>
          <a:prstGeom prst="rect">
            <a:avLst/>
          </a:prstGeom>
          <a:noFill/>
          <a:ln>
            <a:noFill/>
          </a:ln>
        </p:spPr>
      </p:pic>
      <p:sp>
        <p:nvSpPr>
          <p:cNvPr id="596" name="Google Shape;596;p38"/>
          <p:cNvSpPr/>
          <p:nvPr/>
        </p:nvSpPr>
        <p:spPr>
          <a:xfrm>
            <a:off x="1102225" y="1424525"/>
            <a:ext cx="918000" cy="3756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sz="1500">
                <a:solidFill>
                  <a:schemeClr val="dk1"/>
                </a:solidFill>
              </a:rPr>
              <a:t>Source</a:t>
            </a:r>
            <a:endParaRPr sz="1500">
              <a:solidFill>
                <a:schemeClr val="dk1"/>
              </a:solidFill>
            </a:endParaRPr>
          </a:p>
        </p:txBody>
      </p:sp>
      <p:sp>
        <p:nvSpPr>
          <p:cNvPr id="597" name="Google Shape;597;p38"/>
          <p:cNvSpPr/>
          <p:nvPr/>
        </p:nvSpPr>
        <p:spPr>
          <a:xfrm>
            <a:off x="2601000" y="1424525"/>
            <a:ext cx="1040100" cy="3756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sz="1500">
                <a:solidFill>
                  <a:schemeClr val="dk1"/>
                </a:solidFill>
              </a:rPr>
              <a:t>Express</a:t>
            </a:r>
            <a:endParaRPr sz="1500">
              <a:solidFill>
                <a:schemeClr val="dk1"/>
              </a:solidFill>
            </a:endParaRPr>
          </a:p>
        </p:txBody>
      </p:sp>
      <p:sp>
        <p:nvSpPr>
          <p:cNvPr id="598" name="Google Shape;598;p38"/>
          <p:cNvSpPr/>
          <p:nvPr/>
        </p:nvSpPr>
        <p:spPr>
          <a:xfrm>
            <a:off x="4051950" y="960800"/>
            <a:ext cx="1040100" cy="8394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sz="1500">
                <a:solidFill>
                  <a:schemeClr val="dk1"/>
                </a:solidFill>
              </a:rPr>
              <a:t>Express</a:t>
            </a:r>
            <a:endParaRPr sz="1500">
              <a:solidFill>
                <a:schemeClr val="dk1"/>
              </a:solidFill>
            </a:endParaRPr>
          </a:p>
          <a:p>
            <a:pPr indent="0" lvl="0" marL="0" rtl="0" algn="ctr">
              <a:spcBef>
                <a:spcPts val="0"/>
              </a:spcBef>
              <a:spcAft>
                <a:spcPts val="0"/>
              </a:spcAft>
              <a:buNone/>
            </a:pPr>
            <a:r>
              <a:rPr lang="zh-TW" sz="1500">
                <a:solidFill>
                  <a:schemeClr val="dk1"/>
                </a:solidFill>
              </a:rPr>
              <a:t>+</a:t>
            </a:r>
            <a:endParaRPr sz="1500">
              <a:solidFill>
                <a:schemeClr val="dk1"/>
              </a:solidFill>
            </a:endParaRPr>
          </a:p>
          <a:p>
            <a:pPr indent="0" lvl="0" marL="0" rtl="0" algn="ctr">
              <a:spcBef>
                <a:spcPts val="0"/>
              </a:spcBef>
              <a:spcAft>
                <a:spcPts val="0"/>
              </a:spcAft>
              <a:buNone/>
            </a:pPr>
            <a:r>
              <a:rPr lang="zh-TW" sz="1500">
                <a:solidFill>
                  <a:schemeClr val="dk1"/>
                </a:solidFill>
              </a:rPr>
              <a:t>K8s</a:t>
            </a:r>
            <a:endParaRPr sz="1500">
              <a:solidFill>
                <a:schemeClr val="dk1"/>
              </a:solidFill>
            </a:endParaRPr>
          </a:p>
        </p:txBody>
      </p:sp>
      <p:sp>
        <p:nvSpPr>
          <p:cNvPr id="599" name="Google Shape;599;p38"/>
          <p:cNvSpPr/>
          <p:nvPr/>
        </p:nvSpPr>
        <p:spPr>
          <a:xfrm>
            <a:off x="5434700" y="1424525"/>
            <a:ext cx="1040100" cy="3756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sz="1500">
                <a:solidFill>
                  <a:schemeClr val="dk1"/>
                </a:solidFill>
              </a:rPr>
              <a:t>Kong</a:t>
            </a:r>
            <a:endParaRPr sz="1500">
              <a:solidFill>
                <a:schemeClr val="dk1"/>
              </a:solidFill>
            </a:endParaRPr>
          </a:p>
        </p:txBody>
      </p:sp>
      <p:sp>
        <p:nvSpPr>
          <p:cNvPr id="600" name="Google Shape;600;p38"/>
          <p:cNvSpPr/>
          <p:nvPr/>
        </p:nvSpPr>
        <p:spPr>
          <a:xfrm>
            <a:off x="6906525" y="960800"/>
            <a:ext cx="1040100" cy="8394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sz="1500">
                <a:solidFill>
                  <a:schemeClr val="dk1"/>
                </a:solidFill>
              </a:rPr>
              <a:t>Kong</a:t>
            </a:r>
            <a:endParaRPr sz="1500">
              <a:solidFill>
                <a:schemeClr val="dk1"/>
              </a:solidFill>
            </a:endParaRPr>
          </a:p>
          <a:p>
            <a:pPr indent="0" lvl="0" marL="0" rtl="0" algn="ctr">
              <a:spcBef>
                <a:spcPts val="0"/>
              </a:spcBef>
              <a:spcAft>
                <a:spcPts val="0"/>
              </a:spcAft>
              <a:buNone/>
            </a:pPr>
            <a:r>
              <a:rPr lang="zh-TW" sz="1500">
                <a:solidFill>
                  <a:schemeClr val="dk1"/>
                </a:solidFill>
              </a:rPr>
              <a:t>+</a:t>
            </a:r>
            <a:endParaRPr sz="1500">
              <a:solidFill>
                <a:schemeClr val="dk1"/>
              </a:solidFill>
            </a:endParaRPr>
          </a:p>
          <a:p>
            <a:pPr indent="0" lvl="0" marL="0" rtl="0" algn="ctr">
              <a:spcBef>
                <a:spcPts val="0"/>
              </a:spcBef>
              <a:spcAft>
                <a:spcPts val="0"/>
              </a:spcAft>
              <a:buNone/>
            </a:pPr>
            <a:r>
              <a:rPr lang="zh-TW" sz="1500">
                <a:solidFill>
                  <a:schemeClr val="dk1"/>
                </a:solidFill>
              </a:rPr>
              <a:t>K8s</a:t>
            </a:r>
            <a:endParaRPr sz="1500">
              <a:solidFill>
                <a:schemeClr val="dk1"/>
              </a:solidFill>
            </a:endParaRPr>
          </a:p>
        </p:txBody>
      </p:sp>
      <p:sp>
        <p:nvSpPr>
          <p:cNvPr id="601" name="Google Shape;601;p38"/>
          <p:cNvSpPr txBox="1"/>
          <p:nvPr>
            <p:ph type="title"/>
          </p:nvPr>
        </p:nvSpPr>
        <p:spPr>
          <a:xfrm>
            <a:off x="682775" y="32915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zh-TW"/>
              <a:t>實驗結果 Stress</a:t>
            </a:r>
            <a:endParaRPr/>
          </a:p>
        </p:txBody>
      </p:sp>
      <p:sp>
        <p:nvSpPr>
          <p:cNvPr id="602" name="Google Shape;602;p3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06" name="Shape 606"/>
        <p:cNvGrpSpPr/>
        <p:nvPr/>
      </p:nvGrpSpPr>
      <p:grpSpPr>
        <a:xfrm>
          <a:off x="0" y="0"/>
          <a:ext cx="0" cy="0"/>
          <a:chOff x="0" y="0"/>
          <a:chExt cx="0" cy="0"/>
        </a:xfrm>
      </p:grpSpPr>
      <p:sp>
        <p:nvSpPr>
          <p:cNvPr id="607" name="Google Shape;607;p39"/>
          <p:cNvSpPr txBox="1"/>
          <p:nvPr>
            <p:ph type="title"/>
          </p:nvPr>
        </p:nvSpPr>
        <p:spPr>
          <a:xfrm>
            <a:off x="682775" y="32915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zh-TW"/>
              <a:t>實驗結果 Load (median)</a:t>
            </a:r>
            <a:endParaRPr/>
          </a:p>
        </p:txBody>
      </p:sp>
      <p:sp>
        <p:nvSpPr>
          <p:cNvPr id="608" name="Google Shape;608;p39"/>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09" name="Google Shape;609;p39"/>
          <p:cNvPicPr preferRelativeResize="0"/>
          <p:nvPr/>
        </p:nvPicPr>
        <p:blipFill>
          <a:blip r:embed="rId3">
            <a:alphaModFix/>
          </a:blip>
          <a:stretch>
            <a:fillRect/>
          </a:stretch>
        </p:blipFill>
        <p:spPr>
          <a:xfrm>
            <a:off x="556275" y="1506886"/>
            <a:ext cx="8031449" cy="3415675"/>
          </a:xfrm>
          <a:prstGeom prst="rect">
            <a:avLst/>
          </a:prstGeom>
          <a:noFill/>
          <a:ln>
            <a:noFill/>
          </a:ln>
        </p:spPr>
      </p:pic>
      <p:sp>
        <p:nvSpPr>
          <p:cNvPr id="610" name="Google Shape;610;p39"/>
          <p:cNvSpPr/>
          <p:nvPr/>
        </p:nvSpPr>
        <p:spPr>
          <a:xfrm>
            <a:off x="1102225" y="1424525"/>
            <a:ext cx="918000" cy="3756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sz="1500">
                <a:solidFill>
                  <a:schemeClr val="dk1"/>
                </a:solidFill>
              </a:rPr>
              <a:t>Source</a:t>
            </a:r>
            <a:endParaRPr sz="1500">
              <a:solidFill>
                <a:schemeClr val="dk1"/>
              </a:solidFill>
            </a:endParaRPr>
          </a:p>
        </p:txBody>
      </p:sp>
      <p:sp>
        <p:nvSpPr>
          <p:cNvPr id="611" name="Google Shape;611;p39"/>
          <p:cNvSpPr/>
          <p:nvPr/>
        </p:nvSpPr>
        <p:spPr>
          <a:xfrm>
            <a:off x="2601000" y="1424525"/>
            <a:ext cx="1040100" cy="3756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sz="1500">
                <a:solidFill>
                  <a:schemeClr val="dk1"/>
                </a:solidFill>
              </a:rPr>
              <a:t>Express</a:t>
            </a:r>
            <a:endParaRPr sz="1500">
              <a:solidFill>
                <a:schemeClr val="dk1"/>
              </a:solidFill>
            </a:endParaRPr>
          </a:p>
        </p:txBody>
      </p:sp>
      <p:sp>
        <p:nvSpPr>
          <p:cNvPr id="612" name="Google Shape;612;p39"/>
          <p:cNvSpPr/>
          <p:nvPr/>
        </p:nvSpPr>
        <p:spPr>
          <a:xfrm>
            <a:off x="4051950" y="960800"/>
            <a:ext cx="1040100" cy="8394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sz="1500">
                <a:solidFill>
                  <a:schemeClr val="dk1"/>
                </a:solidFill>
              </a:rPr>
              <a:t>Express</a:t>
            </a:r>
            <a:endParaRPr sz="1500">
              <a:solidFill>
                <a:schemeClr val="dk1"/>
              </a:solidFill>
            </a:endParaRPr>
          </a:p>
          <a:p>
            <a:pPr indent="0" lvl="0" marL="0" rtl="0" algn="ctr">
              <a:spcBef>
                <a:spcPts val="0"/>
              </a:spcBef>
              <a:spcAft>
                <a:spcPts val="0"/>
              </a:spcAft>
              <a:buNone/>
            </a:pPr>
            <a:r>
              <a:rPr lang="zh-TW" sz="1500">
                <a:solidFill>
                  <a:schemeClr val="dk1"/>
                </a:solidFill>
              </a:rPr>
              <a:t>+</a:t>
            </a:r>
            <a:endParaRPr sz="1500">
              <a:solidFill>
                <a:schemeClr val="dk1"/>
              </a:solidFill>
            </a:endParaRPr>
          </a:p>
          <a:p>
            <a:pPr indent="0" lvl="0" marL="0" rtl="0" algn="ctr">
              <a:spcBef>
                <a:spcPts val="0"/>
              </a:spcBef>
              <a:spcAft>
                <a:spcPts val="0"/>
              </a:spcAft>
              <a:buNone/>
            </a:pPr>
            <a:r>
              <a:rPr lang="zh-TW" sz="1500">
                <a:solidFill>
                  <a:schemeClr val="dk1"/>
                </a:solidFill>
              </a:rPr>
              <a:t>K8s</a:t>
            </a:r>
            <a:endParaRPr sz="1500">
              <a:solidFill>
                <a:schemeClr val="dk1"/>
              </a:solidFill>
            </a:endParaRPr>
          </a:p>
        </p:txBody>
      </p:sp>
      <p:sp>
        <p:nvSpPr>
          <p:cNvPr id="613" name="Google Shape;613;p39"/>
          <p:cNvSpPr/>
          <p:nvPr/>
        </p:nvSpPr>
        <p:spPr>
          <a:xfrm>
            <a:off x="5434700" y="1424525"/>
            <a:ext cx="1040100" cy="3756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sz="1500">
                <a:solidFill>
                  <a:schemeClr val="dk1"/>
                </a:solidFill>
              </a:rPr>
              <a:t>Kong</a:t>
            </a:r>
            <a:endParaRPr sz="1500">
              <a:solidFill>
                <a:schemeClr val="dk1"/>
              </a:solidFill>
            </a:endParaRPr>
          </a:p>
        </p:txBody>
      </p:sp>
      <p:sp>
        <p:nvSpPr>
          <p:cNvPr id="614" name="Google Shape;614;p39"/>
          <p:cNvSpPr/>
          <p:nvPr/>
        </p:nvSpPr>
        <p:spPr>
          <a:xfrm>
            <a:off x="6906525" y="960800"/>
            <a:ext cx="1040100" cy="8394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sz="1500">
                <a:solidFill>
                  <a:schemeClr val="dk1"/>
                </a:solidFill>
              </a:rPr>
              <a:t>Kong</a:t>
            </a:r>
            <a:endParaRPr sz="1500">
              <a:solidFill>
                <a:schemeClr val="dk1"/>
              </a:solidFill>
            </a:endParaRPr>
          </a:p>
          <a:p>
            <a:pPr indent="0" lvl="0" marL="0" rtl="0" algn="ctr">
              <a:spcBef>
                <a:spcPts val="0"/>
              </a:spcBef>
              <a:spcAft>
                <a:spcPts val="0"/>
              </a:spcAft>
              <a:buNone/>
            </a:pPr>
            <a:r>
              <a:rPr lang="zh-TW" sz="1500">
                <a:solidFill>
                  <a:schemeClr val="dk1"/>
                </a:solidFill>
              </a:rPr>
              <a:t>+</a:t>
            </a:r>
            <a:endParaRPr sz="1500">
              <a:solidFill>
                <a:schemeClr val="dk1"/>
              </a:solidFill>
            </a:endParaRPr>
          </a:p>
          <a:p>
            <a:pPr indent="0" lvl="0" marL="0" rtl="0" algn="ctr">
              <a:spcBef>
                <a:spcPts val="0"/>
              </a:spcBef>
              <a:spcAft>
                <a:spcPts val="0"/>
              </a:spcAft>
              <a:buNone/>
            </a:pPr>
            <a:r>
              <a:rPr lang="zh-TW" sz="1500">
                <a:solidFill>
                  <a:schemeClr val="dk1"/>
                </a:solidFill>
              </a:rPr>
              <a:t>K8s</a:t>
            </a:r>
            <a:endParaRPr sz="1500">
              <a:solidFill>
                <a:schemeClr val="dk1"/>
              </a:solidFill>
            </a:endParaRPr>
          </a:p>
        </p:txBody>
      </p:sp>
      <p:sp>
        <p:nvSpPr>
          <p:cNvPr id="615" name="Google Shape;615;p3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19" name="Shape 619"/>
        <p:cNvGrpSpPr/>
        <p:nvPr/>
      </p:nvGrpSpPr>
      <p:grpSpPr>
        <a:xfrm>
          <a:off x="0" y="0"/>
          <a:ext cx="0" cy="0"/>
          <a:chOff x="0" y="0"/>
          <a:chExt cx="0" cy="0"/>
        </a:xfrm>
      </p:grpSpPr>
      <p:pic>
        <p:nvPicPr>
          <p:cNvPr id="620" name="Google Shape;620;p40"/>
          <p:cNvPicPr preferRelativeResize="0"/>
          <p:nvPr/>
        </p:nvPicPr>
        <p:blipFill>
          <a:blip r:embed="rId3">
            <a:alphaModFix/>
          </a:blip>
          <a:stretch>
            <a:fillRect/>
          </a:stretch>
        </p:blipFill>
        <p:spPr>
          <a:xfrm>
            <a:off x="567075" y="1547050"/>
            <a:ext cx="8009849" cy="3390225"/>
          </a:xfrm>
          <a:prstGeom prst="rect">
            <a:avLst/>
          </a:prstGeom>
          <a:noFill/>
          <a:ln>
            <a:noFill/>
          </a:ln>
        </p:spPr>
      </p:pic>
      <p:sp>
        <p:nvSpPr>
          <p:cNvPr id="621" name="Google Shape;621;p40"/>
          <p:cNvSpPr/>
          <p:nvPr/>
        </p:nvSpPr>
        <p:spPr>
          <a:xfrm>
            <a:off x="1102225" y="1424525"/>
            <a:ext cx="918000" cy="3756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sz="1500">
                <a:solidFill>
                  <a:schemeClr val="dk1"/>
                </a:solidFill>
              </a:rPr>
              <a:t>Source</a:t>
            </a:r>
            <a:endParaRPr sz="1500">
              <a:solidFill>
                <a:schemeClr val="dk1"/>
              </a:solidFill>
            </a:endParaRPr>
          </a:p>
        </p:txBody>
      </p:sp>
      <p:sp>
        <p:nvSpPr>
          <p:cNvPr id="622" name="Google Shape;622;p40"/>
          <p:cNvSpPr/>
          <p:nvPr/>
        </p:nvSpPr>
        <p:spPr>
          <a:xfrm>
            <a:off x="2601000" y="1424525"/>
            <a:ext cx="1040100" cy="3756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sz="1500">
                <a:solidFill>
                  <a:schemeClr val="dk1"/>
                </a:solidFill>
              </a:rPr>
              <a:t>Express</a:t>
            </a:r>
            <a:endParaRPr sz="1500">
              <a:solidFill>
                <a:schemeClr val="dk1"/>
              </a:solidFill>
            </a:endParaRPr>
          </a:p>
        </p:txBody>
      </p:sp>
      <p:sp>
        <p:nvSpPr>
          <p:cNvPr id="623" name="Google Shape;623;p40"/>
          <p:cNvSpPr/>
          <p:nvPr/>
        </p:nvSpPr>
        <p:spPr>
          <a:xfrm>
            <a:off x="4051950" y="960800"/>
            <a:ext cx="1040100" cy="8394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sz="1500">
                <a:solidFill>
                  <a:schemeClr val="dk1"/>
                </a:solidFill>
              </a:rPr>
              <a:t>Express</a:t>
            </a:r>
            <a:endParaRPr sz="1500">
              <a:solidFill>
                <a:schemeClr val="dk1"/>
              </a:solidFill>
            </a:endParaRPr>
          </a:p>
          <a:p>
            <a:pPr indent="0" lvl="0" marL="0" rtl="0" algn="ctr">
              <a:spcBef>
                <a:spcPts val="0"/>
              </a:spcBef>
              <a:spcAft>
                <a:spcPts val="0"/>
              </a:spcAft>
              <a:buNone/>
            </a:pPr>
            <a:r>
              <a:rPr lang="zh-TW" sz="1500">
                <a:solidFill>
                  <a:schemeClr val="dk1"/>
                </a:solidFill>
              </a:rPr>
              <a:t>+</a:t>
            </a:r>
            <a:endParaRPr sz="1500">
              <a:solidFill>
                <a:schemeClr val="dk1"/>
              </a:solidFill>
            </a:endParaRPr>
          </a:p>
          <a:p>
            <a:pPr indent="0" lvl="0" marL="0" rtl="0" algn="ctr">
              <a:spcBef>
                <a:spcPts val="0"/>
              </a:spcBef>
              <a:spcAft>
                <a:spcPts val="0"/>
              </a:spcAft>
              <a:buNone/>
            </a:pPr>
            <a:r>
              <a:rPr lang="zh-TW" sz="1500">
                <a:solidFill>
                  <a:schemeClr val="dk1"/>
                </a:solidFill>
              </a:rPr>
              <a:t>K8s</a:t>
            </a:r>
            <a:endParaRPr sz="1500">
              <a:solidFill>
                <a:schemeClr val="dk1"/>
              </a:solidFill>
            </a:endParaRPr>
          </a:p>
        </p:txBody>
      </p:sp>
      <p:sp>
        <p:nvSpPr>
          <p:cNvPr id="624" name="Google Shape;624;p40"/>
          <p:cNvSpPr/>
          <p:nvPr/>
        </p:nvSpPr>
        <p:spPr>
          <a:xfrm>
            <a:off x="5434700" y="1424525"/>
            <a:ext cx="1040100" cy="3756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sz="1500">
                <a:solidFill>
                  <a:schemeClr val="dk1"/>
                </a:solidFill>
              </a:rPr>
              <a:t>Kong</a:t>
            </a:r>
            <a:endParaRPr sz="1500">
              <a:solidFill>
                <a:schemeClr val="dk1"/>
              </a:solidFill>
            </a:endParaRPr>
          </a:p>
        </p:txBody>
      </p:sp>
      <p:sp>
        <p:nvSpPr>
          <p:cNvPr id="625" name="Google Shape;625;p40"/>
          <p:cNvSpPr/>
          <p:nvPr/>
        </p:nvSpPr>
        <p:spPr>
          <a:xfrm>
            <a:off x="6906525" y="960800"/>
            <a:ext cx="1040100" cy="8394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sz="1500">
                <a:solidFill>
                  <a:schemeClr val="dk1"/>
                </a:solidFill>
              </a:rPr>
              <a:t>Kong</a:t>
            </a:r>
            <a:endParaRPr sz="1500">
              <a:solidFill>
                <a:schemeClr val="dk1"/>
              </a:solidFill>
            </a:endParaRPr>
          </a:p>
          <a:p>
            <a:pPr indent="0" lvl="0" marL="0" rtl="0" algn="ctr">
              <a:spcBef>
                <a:spcPts val="0"/>
              </a:spcBef>
              <a:spcAft>
                <a:spcPts val="0"/>
              </a:spcAft>
              <a:buNone/>
            </a:pPr>
            <a:r>
              <a:rPr lang="zh-TW" sz="1500">
                <a:solidFill>
                  <a:schemeClr val="dk1"/>
                </a:solidFill>
              </a:rPr>
              <a:t>+</a:t>
            </a:r>
            <a:endParaRPr sz="1500">
              <a:solidFill>
                <a:schemeClr val="dk1"/>
              </a:solidFill>
            </a:endParaRPr>
          </a:p>
          <a:p>
            <a:pPr indent="0" lvl="0" marL="0" rtl="0" algn="ctr">
              <a:spcBef>
                <a:spcPts val="0"/>
              </a:spcBef>
              <a:spcAft>
                <a:spcPts val="0"/>
              </a:spcAft>
              <a:buNone/>
            </a:pPr>
            <a:r>
              <a:rPr lang="zh-TW" sz="1500">
                <a:solidFill>
                  <a:schemeClr val="dk1"/>
                </a:solidFill>
              </a:rPr>
              <a:t>K8s</a:t>
            </a:r>
            <a:endParaRPr sz="1500">
              <a:solidFill>
                <a:schemeClr val="dk1"/>
              </a:solidFill>
            </a:endParaRPr>
          </a:p>
        </p:txBody>
      </p:sp>
      <p:sp>
        <p:nvSpPr>
          <p:cNvPr id="626" name="Google Shape;626;p40"/>
          <p:cNvSpPr txBox="1"/>
          <p:nvPr>
            <p:ph type="title"/>
          </p:nvPr>
        </p:nvSpPr>
        <p:spPr>
          <a:xfrm>
            <a:off x="682775" y="32915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zh-TW"/>
              <a:t>實驗結果 Stress (median)</a:t>
            </a:r>
            <a:endParaRPr/>
          </a:p>
        </p:txBody>
      </p:sp>
      <p:sp>
        <p:nvSpPr>
          <p:cNvPr id="627" name="Google Shape;627;p4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15"/>
          <p:cNvPicPr preferRelativeResize="0"/>
          <p:nvPr/>
        </p:nvPicPr>
        <p:blipFill>
          <a:blip r:embed="rId3">
            <a:alphaModFix/>
          </a:blip>
          <a:stretch>
            <a:fillRect/>
          </a:stretch>
        </p:blipFill>
        <p:spPr>
          <a:xfrm>
            <a:off x="357050" y="2902564"/>
            <a:ext cx="1283902" cy="1454193"/>
          </a:xfrm>
          <a:prstGeom prst="rect">
            <a:avLst/>
          </a:prstGeom>
          <a:noFill/>
          <a:ln>
            <a:noFill/>
          </a:ln>
        </p:spPr>
      </p:pic>
      <p:sp>
        <p:nvSpPr>
          <p:cNvPr id="144" name="Google Shape;144;p15"/>
          <p:cNvSpPr/>
          <p:nvPr/>
        </p:nvSpPr>
        <p:spPr>
          <a:xfrm>
            <a:off x="1790025" y="2571726"/>
            <a:ext cx="1493964" cy="2129436"/>
          </a:xfrm>
          <a:prstGeom prst="cloud">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5"/>
          <p:cNvSpPr/>
          <p:nvPr/>
        </p:nvSpPr>
        <p:spPr>
          <a:xfrm>
            <a:off x="939383" y="3456469"/>
            <a:ext cx="179100" cy="1470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5"/>
          <p:cNvSpPr/>
          <p:nvPr/>
        </p:nvSpPr>
        <p:spPr>
          <a:xfrm>
            <a:off x="583927" y="3690639"/>
            <a:ext cx="179100" cy="171000"/>
          </a:xfrm>
          <a:prstGeom prst="rect">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5"/>
          <p:cNvSpPr/>
          <p:nvPr/>
        </p:nvSpPr>
        <p:spPr>
          <a:xfrm>
            <a:off x="909345" y="3919462"/>
            <a:ext cx="179100" cy="171000"/>
          </a:xfrm>
          <a:prstGeom prst="rect">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5"/>
          <p:cNvSpPr/>
          <p:nvPr/>
        </p:nvSpPr>
        <p:spPr>
          <a:xfrm>
            <a:off x="2271847" y="3645086"/>
            <a:ext cx="531300" cy="244800"/>
          </a:xfrm>
          <a:prstGeom prst="roundRect">
            <a:avLst>
              <a:gd fmla="val 16667" name="adj"/>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S</a:t>
            </a:r>
            <a:endParaRPr>
              <a:solidFill>
                <a:schemeClr val="dk1"/>
              </a:solidFill>
            </a:endParaRPr>
          </a:p>
        </p:txBody>
      </p:sp>
      <p:sp>
        <p:nvSpPr>
          <p:cNvPr id="149" name="Google Shape;149;p15"/>
          <p:cNvSpPr/>
          <p:nvPr/>
        </p:nvSpPr>
        <p:spPr>
          <a:xfrm>
            <a:off x="2271847" y="4044363"/>
            <a:ext cx="531300" cy="244800"/>
          </a:xfrm>
          <a:prstGeom prst="roundRect">
            <a:avLst>
              <a:gd fmla="val 16667" name="adj"/>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S</a:t>
            </a:r>
            <a:endParaRPr>
              <a:solidFill>
                <a:schemeClr val="dk1"/>
              </a:solidFill>
            </a:endParaRPr>
          </a:p>
        </p:txBody>
      </p:sp>
      <p:sp>
        <p:nvSpPr>
          <p:cNvPr id="150" name="Google Shape;150;p15"/>
          <p:cNvSpPr/>
          <p:nvPr/>
        </p:nvSpPr>
        <p:spPr>
          <a:xfrm>
            <a:off x="2271847" y="3268048"/>
            <a:ext cx="531300" cy="2448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S</a:t>
            </a:r>
            <a:endParaRPr>
              <a:solidFill>
                <a:schemeClr val="dk1"/>
              </a:solidFill>
            </a:endParaRPr>
          </a:p>
        </p:txBody>
      </p:sp>
      <p:cxnSp>
        <p:nvCxnSpPr>
          <p:cNvPr id="151" name="Google Shape;151;p15"/>
          <p:cNvCxnSpPr>
            <a:stCxn id="145" idx="3"/>
            <a:endCxn id="150" idx="1"/>
          </p:cNvCxnSpPr>
          <p:nvPr/>
        </p:nvCxnSpPr>
        <p:spPr>
          <a:xfrm flipH="1" rot="10800000">
            <a:off x="1118483" y="3390469"/>
            <a:ext cx="1153500" cy="139500"/>
          </a:xfrm>
          <a:prstGeom prst="straightConnector1">
            <a:avLst/>
          </a:prstGeom>
          <a:noFill/>
          <a:ln cap="flat" cmpd="sng" w="9525">
            <a:solidFill>
              <a:schemeClr val="accent1"/>
            </a:solidFill>
            <a:prstDash val="solid"/>
            <a:round/>
            <a:headEnd len="med" w="med" type="none"/>
            <a:tailEnd len="med" w="med" type="triangle"/>
          </a:ln>
        </p:spPr>
      </p:cxnSp>
      <p:cxnSp>
        <p:nvCxnSpPr>
          <p:cNvPr id="152" name="Google Shape;152;p15"/>
          <p:cNvCxnSpPr>
            <a:stCxn id="146" idx="3"/>
            <a:endCxn id="148" idx="1"/>
          </p:cNvCxnSpPr>
          <p:nvPr/>
        </p:nvCxnSpPr>
        <p:spPr>
          <a:xfrm flipH="1" rot="10800000">
            <a:off x="763027" y="3767439"/>
            <a:ext cx="1508700" cy="8700"/>
          </a:xfrm>
          <a:prstGeom prst="straightConnector1">
            <a:avLst/>
          </a:prstGeom>
          <a:noFill/>
          <a:ln cap="flat" cmpd="sng" w="9525">
            <a:solidFill>
              <a:schemeClr val="accent6"/>
            </a:solidFill>
            <a:prstDash val="solid"/>
            <a:round/>
            <a:headEnd len="med" w="med" type="none"/>
            <a:tailEnd len="med" w="med" type="triangle"/>
          </a:ln>
        </p:spPr>
      </p:cxnSp>
      <p:cxnSp>
        <p:nvCxnSpPr>
          <p:cNvPr id="153" name="Google Shape;153;p15"/>
          <p:cNvCxnSpPr>
            <a:stCxn id="147" idx="3"/>
            <a:endCxn id="149" idx="1"/>
          </p:cNvCxnSpPr>
          <p:nvPr/>
        </p:nvCxnSpPr>
        <p:spPr>
          <a:xfrm>
            <a:off x="1088445" y="4004962"/>
            <a:ext cx="1183500" cy="161700"/>
          </a:xfrm>
          <a:prstGeom prst="straightConnector1">
            <a:avLst/>
          </a:prstGeom>
          <a:noFill/>
          <a:ln cap="flat" cmpd="sng" w="9525">
            <a:solidFill>
              <a:srgbClr val="FF0000"/>
            </a:solidFill>
            <a:prstDash val="solid"/>
            <a:round/>
            <a:headEnd len="med" w="med" type="none"/>
            <a:tailEnd len="med" w="med" type="triangle"/>
          </a:ln>
        </p:spPr>
      </p:cxnSp>
      <p:sp>
        <p:nvSpPr>
          <p:cNvPr id="154" name="Google Shape;154;p15"/>
          <p:cNvSpPr txBox="1"/>
          <p:nvPr/>
        </p:nvSpPr>
        <p:spPr>
          <a:xfrm>
            <a:off x="2160678" y="2767340"/>
            <a:ext cx="7542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zh-TW" sz="1800">
                <a:solidFill>
                  <a:schemeClr val="dk1"/>
                </a:solidFill>
                <a:latin typeface="Calibri"/>
                <a:ea typeface="Calibri"/>
                <a:cs typeface="Calibri"/>
                <a:sym typeface="Calibri"/>
              </a:rPr>
              <a:t>Public</a:t>
            </a:r>
            <a:endParaRPr sz="1800">
              <a:solidFill>
                <a:schemeClr val="dk1"/>
              </a:solidFill>
              <a:latin typeface="Calibri"/>
              <a:ea typeface="Calibri"/>
              <a:cs typeface="Calibri"/>
              <a:sym typeface="Calibri"/>
            </a:endParaRPr>
          </a:p>
        </p:txBody>
      </p:sp>
      <p:pic>
        <p:nvPicPr>
          <p:cNvPr id="155" name="Google Shape;155;p15"/>
          <p:cNvPicPr preferRelativeResize="0"/>
          <p:nvPr/>
        </p:nvPicPr>
        <p:blipFill>
          <a:blip r:embed="rId3">
            <a:alphaModFix/>
          </a:blip>
          <a:stretch>
            <a:fillRect/>
          </a:stretch>
        </p:blipFill>
        <p:spPr>
          <a:xfrm>
            <a:off x="3998650" y="3150356"/>
            <a:ext cx="1382822" cy="1408125"/>
          </a:xfrm>
          <a:prstGeom prst="rect">
            <a:avLst/>
          </a:prstGeom>
          <a:noFill/>
          <a:ln>
            <a:noFill/>
          </a:ln>
        </p:spPr>
      </p:pic>
      <p:sp>
        <p:nvSpPr>
          <p:cNvPr id="156" name="Google Shape;156;p15"/>
          <p:cNvSpPr/>
          <p:nvPr/>
        </p:nvSpPr>
        <p:spPr>
          <a:xfrm>
            <a:off x="7389334" y="2659540"/>
            <a:ext cx="1382832" cy="2041632"/>
          </a:xfrm>
          <a:prstGeom prst="cloud">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5"/>
          <p:cNvSpPr/>
          <p:nvPr/>
        </p:nvSpPr>
        <p:spPr>
          <a:xfrm>
            <a:off x="4625850" y="3686713"/>
            <a:ext cx="193200" cy="1425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5"/>
          <p:cNvSpPr/>
          <p:nvPr/>
        </p:nvSpPr>
        <p:spPr>
          <a:xfrm>
            <a:off x="4243007" y="3913464"/>
            <a:ext cx="193200" cy="165600"/>
          </a:xfrm>
          <a:prstGeom prst="rect">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5"/>
          <p:cNvSpPr/>
          <p:nvPr/>
        </p:nvSpPr>
        <p:spPr>
          <a:xfrm>
            <a:off x="4593498" y="4135038"/>
            <a:ext cx="193200" cy="165600"/>
          </a:xfrm>
          <a:prstGeom prst="rect">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5"/>
          <p:cNvSpPr/>
          <p:nvPr/>
        </p:nvSpPr>
        <p:spPr>
          <a:xfrm>
            <a:off x="7787959" y="3661121"/>
            <a:ext cx="585000" cy="204300"/>
          </a:xfrm>
          <a:prstGeom prst="roundRect">
            <a:avLst>
              <a:gd fmla="val 16667" name="adj"/>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S</a:t>
            </a:r>
            <a:endParaRPr>
              <a:solidFill>
                <a:schemeClr val="dk1"/>
              </a:solidFill>
            </a:endParaRPr>
          </a:p>
        </p:txBody>
      </p:sp>
      <p:sp>
        <p:nvSpPr>
          <p:cNvPr id="161" name="Google Shape;161;p15"/>
          <p:cNvSpPr/>
          <p:nvPr/>
        </p:nvSpPr>
        <p:spPr>
          <a:xfrm>
            <a:off x="7787959" y="4060529"/>
            <a:ext cx="585000" cy="204300"/>
          </a:xfrm>
          <a:prstGeom prst="roundRect">
            <a:avLst>
              <a:gd fmla="val 16667" name="adj"/>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S</a:t>
            </a:r>
            <a:endParaRPr>
              <a:solidFill>
                <a:schemeClr val="dk1"/>
              </a:solidFill>
            </a:endParaRPr>
          </a:p>
        </p:txBody>
      </p:sp>
      <p:sp>
        <p:nvSpPr>
          <p:cNvPr id="162" name="Google Shape;162;p15"/>
          <p:cNvSpPr/>
          <p:nvPr/>
        </p:nvSpPr>
        <p:spPr>
          <a:xfrm>
            <a:off x="7787959" y="3286600"/>
            <a:ext cx="585000" cy="2043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S</a:t>
            </a:r>
            <a:endParaRPr>
              <a:solidFill>
                <a:schemeClr val="dk1"/>
              </a:solidFill>
            </a:endParaRPr>
          </a:p>
        </p:txBody>
      </p:sp>
      <p:sp>
        <p:nvSpPr>
          <p:cNvPr id="163" name="Google Shape;163;p15"/>
          <p:cNvSpPr txBox="1"/>
          <p:nvPr/>
        </p:nvSpPr>
        <p:spPr>
          <a:xfrm>
            <a:off x="7665555" y="2869344"/>
            <a:ext cx="8301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zh-TW" sz="1800">
                <a:solidFill>
                  <a:schemeClr val="dk1"/>
                </a:solidFill>
                <a:latin typeface="Calibri"/>
                <a:ea typeface="Calibri"/>
                <a:cs typeface="Calibri"/>
                <a:sym typeface="Calibri"/>
              </a:rPr>
              <a:t>Private</a:t>
            </a:r>
            <a:endParaRPr sz="1800">
              <a:solidFill>
                <a:schemeClr val="dk1"/>
              </a:solidFill>
              <a:latin typeface="Calibri"/>
              <a:ea typeface="Calibri"/>
              <a:cs typeface="Calibri"/>
              <a:sym typeface="Calibri"/>
            </a:endParaRPr>
          </a:p>
        </p:txBody>
      </p:sp>
      <p:sp>
        <p:nvSpPr>
          <p:cNvPr id="164" name="Google Shape;164;p15"/>
          <p:cNvSpPr/>
          <p:nvPr/>
        </p:nvSpPr>
        <p:spPr>
          <a:xfrm>
            <a:off x="5674925" y="2571750"/>
            <a:ext cx="1382832" cy="2129436"/>
          </a:xfrm>
          <a:prstGeom prst="cloud">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5"/>
          <p:cNvSpPr txBox="1"/>
          <p:nvPr/>
        </p:nvSpPr>
        <p:spPr>
          <a:xfrm>
            <a:off x="5917978" y="2825571"/>
            <a:ext cx="8121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zh-TW" sz="1800">
                <a:solidFill>
                  <a:schemeClr val="dk1"/>
                </a:solidFill>
                <a:latin typeface="Calibri"/>
                <a:ea typeface="Calibri"/>
                <a:cs typeface="Calibri"/>
                <a:sym typeface="Calibri"/>
              </a:rPr>
              <a:t>Public</a:t>
            </a:r>
            <a:endParaRPr sz="1800">
              <a:solidFill>
                <a:schemeClr val="dk1"/>
              </a:solidFill>
              <a:latin typeface="Calibri"/>
              <a:ea typeface="Calibri"/>
              <a:cs typeface="Calibri"/>
              <a:sym typeface="Calibri"/>
            </a:endParaRPr>
          </a:p>
        </p:txBody>
      </p:sp>
      <p:sp>
        <p:nvSpPr>
          <p:cNvPr id="166" name="Google Shape;166;p15"/>
          <p:cNvSpPr/>
          <p:nvPr/>
        </p:nvSpPr>
        <p:spPr>
          <a:xfrm>
            <a:off x="5915901" y="3428957"/>
            <a:ext cx="939000" cy="401400"/>
          </a:xfrm>
          <a:prstGeom prst="roundRect">
            <a:avLst>
              <a:gd fmla="val 16667" name="adj"/>
            </a:avLst>
          </a:prstGeom>
          <a:solidFill>
            <a:srgbClr val="E69138"/>
          </a:solidFill>
          <a:ln cap="flat" cmpd="sng" w="9525">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Gateway</a:t>
            </a:r>
            <a:endParaRPr>
              <a:solidFill>
                <a:schemeClr val="dk1"/>
              </a:solidFill>
            </a:endParaRPr>
          </a:p>
        </p:txBody>
      </p:sp>
      <p:cxnSp>
        <p:nvCxnSpPr>
          <p:cNvPr id="167" name="Google Shape;167;p15"/>
          <p:cNvCxnSpPr>
            <a:stCxn id="157" idx="3"/>
            <a:endCxn id="166" idx="1"/>
          </p:cNvCxnSpPr>
          <p:nvPr/>
        </p:nvCxnSpPr>
        <p:spPr>
          <a:xfrm flipH="1" rot="10800000">
            <a:off x="4819050" y="3629563"/>
            <a:ext cx="1096800" cy="128400"/>
          </a:xfrm>
          <a:prstGeom prst="straightConnector1">
            <a:avLst/>
          </a:prstGeom>
          <a:noFill/>
          <a:ln cap="flat" cmpd="sng" w="9525">
            <a:solidFill>
              <a:schemeClr val="accent1"/>
            </a:solidFill>
            <a:prstDash val="solid"/>
            <a:round/>
            <a:headEnd len="med" w="med" type="none"/>
            <a:tailEnd len="med" w="med" type="triangle"/>
          </a:ln>
        </p:spPr>
      </p:cxnSp>
      <p:cxnSp>
        <p:nvCxnSpPr>
          <p:cNvPr id="168" name="Google Shape;168;p15"/>
          <p:cNvCxnSpPr>
            <a:stCxn id="166" idx="3"/>
            <a:endCxn id="162" idx="1"/>
          </p:cNvCxnSpPr>
          <p:nvPr/>
        </p:nvCxnSpPr>
        <p:spPr>
          <a:xfrm flipH="1" rot="10800000">
            <a:off x="6854901" y="3388757"/>
            <a:ext cx="933000" cy="240900"/>
          </a:xfrm>
          <a:prstGeom prst="straightConnector1">
            <a:avLst/>
          </a:prstGeom>
          <a:noFill/>
          <a:ln cap="flat" cmpd="sng" w="9525">
            <a:solidFill>
              <a:schemeClr val="accent1"/>
            </a:solidFill>
            <a:prstDash val="solid"/>
            <a:round/>
            <a:headEnd len="med" w="med" type="none"/>
            <a:tailEnd len="med" w="med" type="triangle"/>
          </a:ln>
        </p:spPr>
      </p:cxnSp>
      <p:cxnSp>
        <p:nvCxnSpPr>
          <p:cNvPr id="169" name="Google Shape;169;p15"/>
          <p:cNvCxnSpPr>
            <a:stCxn id="158" idx="3"/>
            <a:endCxn id="166" idx="1"/>
          </p:cNvCxnSpPr>
          <p:nvPr/>
        </p:nvCxnSpPr>
        <p:spPr>
          <a:xfrm flipH="1" rot="10800000">
            <a:off x="4436207" y="3629664"/>
            <a:ext cx="1479600" cy="366600"/>
          </a:xfrm>
          <a:prstGeom prst="straightConnector1">
            <a:avLst/>
          </a:prstGeom>
          <a:noFill/>
          <a:ln cap="flat" cmpd="sng" w="9525">
            <a:solidFill>
              <a:schemeClr val="accent6"/>
            </a:solidFill>
            <a:prstDash val="solid"/>
            <a:round/>
            <a:headEnd len="med" w="med" type="none"/>
            <a:tailEnd len="med" w="med" type="triangle"/>
          </a:ln>
        </p:spPr>
      </p:cxnSp>
      <p:cxnSp>
        <p:nvCxnSpPr>
          <p:cNvPr id="170" name="Google Shape;170;p15"/>
          <p:cNvCxnSpPr>
            <a:stCxn id="166" idx="3"/>
            <a:endCxn id="160" idx="1"/>
          </p:cNvCxnSpPr>
          <p:nvPr/>
        </p:nvCxnSpPr>
        <p:spPr>
          <a:xfrm>
            <a:off x="6854901" y="3629657"/>
            <a:ext cx="933000" cy="133500"/>
          </a:xfrm>
          <a:prstGeom prst="straightConnector1">
            <a:avLst/>
          </a:prstGeom>
          <a:noFill/>
          <a:ln cap="flat" cmpd="sng" w="9525">
            <a:solidFill>
              <a:schemeClr val="accent6"/>
            </a:solidFill>
            <a:prstDash val="solid"/>
            <a:round/>
            <a:headEnd len="med" w="med" type="none"/>
            <a:tailEnd len="med" w="med" type="triangle"/>
          </a:ln>
        </p:spPr>
      </p:cxnSp>
      <p:cxnSp>
        <p:nvCxnSpPr>
          <p:cNvPr id="171" name="Google Shape;171;p15"/>
          <p:cNvCxnSpPr>
            <a:stCxn id="159" idx="3"/>
            <a:endCxn id="166" idx="1"/>
          </p:cNvCxnSpPr>
          <p:nvPr/>
        </p:nvCxnSpPr>
        <p:spPr>
          <a:xfrm flipH="1" rot="10800000">
            <a:off x="4786698" y="3629538"/>
            <a:ext cx="1129200" cy="588300"/>
          </a:xfrm>
          <a:prstGeom prst="straightConnector1">
            <a:avLst/>
          </a:prstGeom>
          <a:noFill/>
          <a:ln cap="flat" cmpd="sng" w="9525">
            <a:solidFill>
              <a:srgbClr val="FF0000"/>
            </a:solidFill>
            <a:prstDash val="solid"/>
            <a:round/>
            <a:headEnd len="med" w="med" type="none"/>
            <a:tailEnd len="med" w="med" type="triangle"/>
          </a:ln>
        </p:spPr>
      </p:cxnSp>
      <p:cxnSp>
        <p:nvCxnSpPr>
          <p:cNvPr id="172" name="Google Shape;172;p15"/>
          <p:cNvCxnSpPr>
            <a:stCxn id="166" idx="3"/>
            <a:endCxn id="161" idx="1"/>
          </p:cNvCxnSpPr>
          <p:nvPr/>
        </p:nvCxnSpPr>
        <p:spPr>
          <a:xfrm>
            <a:off x="6854901" y="3629657"/>
            <a:ext cx="933000" cy="533100"/>
          </a:xfrm>
          <a:prstGeom prst="straightConnector1">
            <a:avLst/>
          </a:prstGeom>
          <a:noFill/>
          <a:ln cap="flat" cmpd="sng" w="9525">
            <a:solidFill>
              <a:srgbClr val="FF0000"/>
            </a:solidFill>
            <a:prstDash val="solid"/>
            <a:round/>
            <a:headEnd len="med" w="med" type="none"/>
            <a:tailEnd len="med" w="med" type="triangle"/>
          </a:ln>
        </p:spPr>
      </p:cxnSp>
      <p:sp>
        <p:nvSpPr>
          <p:cNvPr id="173" name="Google Shape;173;p1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zh-TW"/>
              <a:t>WebAPI</a:t>
            </a:r>
            <a:endParaRPr/>
          </a:p>
        </p:txBody>
      </p:sp>
      <p:sp>
        <p:nvSpPr>
          <p:cNvPr id="174" name="Google Shape;174;p15"/>
          <p:cNvSpPr txBox="1"/>
          <p:nvPr/>
        </p:nvSpPr>
        <p:spPr>
          <a:xfrm>
            <a:off x="2369375" y="844450"/>
            <a:ext cx="17715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3000">
                <a:solidFill>
                  <a:schemeClr val="lt1"/>
                </a:solidFill>
                <a:latin typeface="Nunito"/>
                <a:ea typeface="Nunito"/>
                <a:cs typeface="Nunito"/>
                <a:sym typeface="Nunito"/>
              </a:rPr>
              <a:t>Gateway</a:t>
            </a:r>
            <a:endParaRPr>
              <a:latin typeface="Calibri"/>
              <a:ea typeface="Calibri"/>
              <a:cs typeface="Calibri"/>
              <a:sym typeface="Calibri"/>
            </a:endParaRPr>
          </a:p>
        </p:txBody>
      </p:sp>
      <p:sp>
        <p:nvSpPr>
          <p:cNvPr id="175" name="Google Shape;175;p15"/>
          <p:cNvSpPr txBox="1"/>
          <p:nvPr/>
        </p:nvSpPr>
        <p:spPr>
          <a:xfrm>
            <a:off x="975675" y="2129125"/>
            <a:ext cx="1863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1800">
                <a:latin typeface="Calibri"/>
                <a:ea typeface="Calibri"/>
                <a:cs typeface="Calibri"/>
                <a:sym typeface="Calibri"/>
              </a:rPr>
              <a:t>傳統 Web Server</a:t>
            </a:r>
            <a:endParaRPr sz="1800">
              <a:latin typeface="Calibri"/>
              <a:ea typeface="Calibri"/>
              <a:cs typeface="Calibri"/>
              <a:sym typeface="Calibri"/>
            </a:endParaRPr>
          </a:p>
        </p:txBody>
      </p:sp>
      <p:sp>
        <p:nvSpPr>
          <p:cNvPr id="176" name="Google Shape;176;p15"/>
          <p:cNvSpPr txBox="1"/>
          <p:nvPr/>
        </p:nvSpPr>
        <p:spPr>
          <a:xfrm>
            <a:off x="6025925" y="2118350"/>
            <a:ext cx="1863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1800">
                <a:latin typeface="Calibri"/>
                <a:ea typeface="Calibri"/>
                <a:cs typeface="Calibri"/>
                <a:sym typeface="Calibri"/>
              </a:rPr>
              <a:t>WebAPI Gateway</a:t>
            </a:r>
            <a:endParaRPr sz="1800">
              <a:latin typeface="Calibri"/>
              <a:ea typeface="Calibri"/>
              <a:cs typeface="Calibri"/>
              <a:sym typeface="Calibri"/>
            </a:endParaRPr>
          </a:p>
        </p:txBody>
      </p:sp>
      <p:sp>
        <p:nvSpPr>
          <p:cNvPr id="177" name="Google Shape;177;p1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par>
                                <p:cTn fill="hold" nodeType="with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par>
                                <p:cTn fill="hold" nodeType="with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par>
                                <p:cTn fill="hold" nodeType="with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par>
                                <p:cTn fill="hold" nodeType="with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par>
                                <p:cTn fill="hold" nodeType="with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par>
                                <p:cTn fill="hold" nodeType="with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par>
                                <p:cTn fill="hold" nodeType="with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par>
                                <p:cTn fill="hold" nodeType="with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par>
                                <p:cTn fill="hold" nodeType="with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par>
                                <p:cTn fill="hold" nodeType="with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par>
                                <p:cTn fill="hold" nodeType="with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par>
                                <p:cTn fill="hold" nodeType="with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par>
                                <p:cTn fill="hold" nodeType="with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par>
                                <p:cTn fill="hold" nodeType="with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par>
                                <p:cTn fill="hold" nodeType="with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par>
                                <p:cTn fill="hold" nodeType="with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par>
                                <p:cTn fill="hold" nodeType="with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par>
                                <p:cTn fill="hold" nodeType="with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6"/>
          <p:cNvSpPr txBox="1"/>
          <p:nvPr>
            <p:ph type="title"/>
          </p:nvPr>
        </p:nvSpPr>
        <p:spPr>
          <a:xfrm>
            <a:off x="952525" y="2094450"/>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zh-TW" sz="3800"/>
              <a:t>動機</a:t>
            </a:r>
            <a:endParaRPr sz="3800"/>
          </a:p>
        </p:txBody>
      </p:sp>
      <p:sp>
        <p:nvSpPr>
          <p:cNvPr id="183" name="Google Shape;183;p1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7"/>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zh-TW"/>
              <a:t>WebAPI Gateway</a:t>
            </a:r>
            <a:endParaRPr/>
          </a:p>
        </p:txBody>
      </p:sp>
      <p:pic>
        <p:nvPicPr>
          <p:cNvPr id="189" name="Google Shape;189;p17"/>
          <p:cNvPicPr preferRelativeResize="0"/>
          <p:nvPr/>
        </p:nvPicPr>
        <p:blipFill>
          <a:blip r:embed="rId3">
            <a:alphaModFix/>
          </a:blip>
          <a:stretch>
            <a:fillRect/>
          </a:stretch>
        </p:blipFill>
        <p:spPr>
          <a:xfrm>
            <a:off x="2176525" y="1987986"/>
            <a:ext cx="1380036" cy="1355873"/>
          </a:xfrm>
          <a:prstGeom prst="rect">
            <a:avLst/>
          </a:prstGeom>
          <a:noFill/>
          <a:ln>
            <a:noFill/>
          </a:ln>
        </p:spPr>
      </p:pic>
      <p:sp>
        <p:nvSpPr>
          <p:cNvPr id="190" name="Google Shape;190;p17"/>
          <p:cNvSpPr/>
          <p:nvPr/>
        </p:nvSpPr>
        <p:spPr>
          <a:xfrm>
            <a:off x="5560375" y="1437075"/>
            <a:ext cx="1380132" cy="2044116"/>
          </a:xfrm>
          <a:prstGeom prst="cloud">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7"/>
          <p:cNvSpPr/>
          <p:nvPr/>
        </p:nvSpPr>
        <p:spPr>
          <a:xfrm>
            <a:off x="2802461" y="2504440"/>
            <a:ext cx="192900" cy="1371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7"/>
          <p:cNvSpPr/>
          <p:nvPr/>
        </p:nvSpPr>
        <p:spPr>
          <a:xfrm>
            <a:off x="2420390" y="2722777"/>
            <a:ext cx="192900" cy="159300"/>
          </a:xfrm>
          <a:prstGeom prst="rect">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7"/>
          <p:cNvSpPr/>
          <p:nvPr/>
        </p:nvSpPr>
        <p:spPr>
          <a:xfrm>
            <a:off x="2770174" y="2936129"/>
            <a:ext cx="192900" cy="159300"/>
          </a:xfrm>
          <a:prstGeom prst="rect">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7"/>
          <p:cNvSpPr/>
          <p:nvPr/>
        </p:nvSpPr>
        <p:spPr>
          <a:xfrm>
            <a:off x="5958198" y="2479798"/>
            <a:ext cx="583500" cy="196500"/>
          </a:xfrm>
          <a:prstGeom prst="roundRect">
            <a:avLst>
              <a:gd fmla="val 16667" name="adj"/>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S</a:t>
            </a:r>
            <a:endParaRPr>
              <a:solidFill>
                <a:schemeClr val="dk1"/>
              </a:solidFill>
            </a:endParaRPr>
          </a:p>
        </p:txBody>
      </p:sp>
      <p:sp>
        <p:nvSpPr>
          <p:cNvPr id="195" name="Google Shape;195;p17"/>
          <p:cNvSpPr/>
          <p:nvPr/>
        </p:nvSpPr>
        <p:spPr>
          <a:xfrm>
            <a:off x="5958198" y="2864385"/>
            <a:ext cx="583500" cy="196500"/>
          </a:xfrm>
          <a:prstGeom prst="roundRect">
            <a:avLst>
              <a:gd fmla="val 16667" name="adj"/>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S</a:t>
            </a:r>
            <a:endParaRPr>
              <a:solidFill>
                <a:schemeClr val="dk1"/>
              </a:solidFill>
            </a:endParaRPr>
          </a:p>
        </p:txBody>
      </p:sp>
      <p:sp>
        <p:nvSpPr>
          <p:cNvPr id="196" name="Google Shape;196;p17"/>
          <p:cNvSpPr/>
          <p:nvPr/>
        </p:nvSpPr>
        <p:spPr>
          <a:xfrm>
            <a:off x="5958198" y="2119174"/>
            <a:ext cx="583500" cy="1965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S</a:t>
            </a:r>
            <a:endParaRPr>
              <a:solidFill>
                <a:schemeClr val="dk1"/>
              </a:solidFill>
            </a:endParaRPr>
          </a:p>
        </p:txBody>
      </p:sp>
      <p:sp>
        <p:nvSpPr>
          <p:cNvPr id="197" name="Google Shape;197;p17"/>
          <p:cNvSpPr txBox="1"/>
          <p:nvPr/>
        </p:nvSpPr>
        <p:spPr>
          <a:xfrm>
            <a:off x="5753602" y="1675250"/>
            <a:ext cx="9927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zh-TW" sz="1800">
                <a:solidFill>
                  <a:schemeClr val="dk1"/>
                </a:solidFill>
                <a:latin typeface="Calibri"/>
                <a:ea typeface="Calibri"/>
                <a:cs typeface="Calibri"/>
                <a:sym typeface="Calibri"/>
              </a:rPr>
              <a:t>Private</a:t>
            </a:r>
            <a:endParaRPr sz="1800">
              <a:solidFill>
                <a:schemeClr val="dk1"/>
              </a:solidFill>
              <a:latin typeface="Calibri"/>
              <a:ea typeface="Calibri"/>
              <a:cs typeface="Calibri"/>
              <a:sym typeface="Calibri"/>
            </a:endParaRPr>
          </a:p>
        </p:txBody>
      </p:sp>
      <p:sp>
        <p:nvSpPr>
          <p:cNvPr id="198" name="Google Shape;198;p17"/>
          <p:cNvSpPr/>
          <p:nvPr/>
        </p:nvSpPr>
        <p:spPr>
          <a:xfrm>
            <a:off x="3849425" y="1437075"/>
            <a:ext cx="1380024" cy="2044116"/>
          </a:xfrm>
          <a:prstGeom prst="cloud">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7"/>
          <p:cNvSpPr txBox="1"/>
          <p:nvPr/>
        </p:nvSpPr>
        <p:spPr>
          <a:xfrm>
            <a:off x="4091985" y="1675252"/>
            <a:ext cx="810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zh-TW" sz="1800">
                <a:solidFill>
                  <a:schemeClr val="dk1"/>
                </a:solidFill>
                <a:latin typeface="Calibri"/>
                <a:ea typeface="Calibri"/>
                <a:cs typeface="Calibri"/>
                <a:sym typeface="Calibri"/>
              </a:rPr>
              <a:t>Public</a:t>
            </a:r>
            <a:endParaRPr sz="1800">
              <a:solidFill>
                <a:schemeClr val="dk1"/>
              </a:solidFill>
              <a:latin typeface="Calibri"/>
              <a:ea typeface="Calibri"/>
              <a:cs typeface="Calibri"/>
              <a:sym typeface="Calibri"/>
            </a:endParaRPr>
          </a:p>
        </p:txBody>
      </p:sp>
      <p:sp>
        <p:nvSpPr>
          <p:cNvPr id="200" name="Google Shape;200;p17"/>
          <p:cNvSpPr/>
          <p:nvPr/>
        </p:nvSpPr>
        <p:spPr>
          <a:xfrm>
            <a:off x="4090012" y="2265790"/>
            <a:ext cx="936900" cy="386700"/>
          </a:xfrm>
          <a:prstGeom prst="roundRect">
            <a:avLst>
              <a:gd fmla="val 16667" name="adj"/>
            </a:avLst>
          </a:prstGeom>
          <a:solidFill>
            <a:srgbClr val="E69138"/>
          </a:solidFill>
          <a:ln cap="flat" cmpd="sng" w="9525">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Gateway</a:t>
            </a:r>
            <a:endParaRPr>
              <a:solidFill>
                <a:schemeClr val="dk1"/>
              </a:solidFill>
            </a:endParaRPr>
          </a:p>
        </p:txBody>
      </p:sp>
      <p:cxnSp>
        <p:nvCxnSpPr>
          <p:cNvPr id="201" name="Google Shape;201;p17"/>
          <p:cNvCxnSpPr>
            <a:stCxn id="191" idx="3"/>
            <a:endCxn id="200" idx="1"/>
          </p:cNvCxnSpPr>
          <p:nvPr/>
        </p:nvCxnSpPr>
        <p:spPr>
          <a:xfrm flipH="1" rot="10800000">
            <a:off x="2995361" y="2458990"/>
            <a:ext cx="1094700" cy="114000"/>
          </a:xfrm>
          <a:prstGeom prst="straightConnector1">
            <a:avLst/>
          </a:prstGeom>
          <a:noFill/>
          <a:ln cap="flat" cmpd="sng" w="9525">
            <a:solidFill>
              <a:schemeClr val="accent1"/>
            </a:solidFill>
            <a:prstDash val="solid"/>
            <a:round/>
            <a:headEnd len="med" w="med" type="none"/>
            <a:tailEnd len="med" w="med" type="triangle"/>
          </a:ln>
        </p:spPr>
      </p:cxnSp>
      <p:cxnSp>
        <p:nvCxnSpPr>
          <p:cNvPr id="202" name="Google Shape;202;p17"/>
          <p:cNvCxnSpPr>
            <a:stCxn id="200" idx="3"/>
            <a:endCxn id="196" idx="1"/>
          </p:cNvCxnSpPr>
          <p:nvPr/>
        </p:nvCxnSpPr>
        <p:spPr>
          <a:xfrm flipH="1" rot="10800000">
            <a:off x="5026912" y="2217340"/>
            <a:ext cx="931200" cy="241800"/>
          </a:xfrm>
          <a:prstGeom prst="straightConnector1">
            <a:avLst/>
          </a:prstGeom>
          <a:noFill/>
          <a:ln cap="flat" cmpd="sng" w="9525">
            <a:solidFill>
              <a:schemeClr val="accent1"/>
            </a:solidFill>
            <a:prstDash val="solid"/>
            <a:round/>
            <a:headEnd len="med" w="med" type="none"/>
            <a:tailEnd len="med" w="med" type="triangle"/>
          </a:ln>
        </p:spPr>
      </p:cxnSp>
      <p:cxnSp>
        <p:nvCxnSpPr>
          <p:cNvPr id="203" name="Google Shape;203;p17"/>
          <p:cNvCxnSpPr>
            <a:stCxn id="192" idx="3"/>
            <a:endCxn id="200" idx="1"/>
          </p:cNvCxnSpPr>
          <p:nvPr/>
        </p:nvCxnSpPr>
        <p:spPr>
          <a:xfrm flipH="1" rot="10800000">
            <a:off x="2613290" y="2459227"/>
            <a:ext cx="1476600" cy="343200"/>
          </a:xfrm>
          <a:prstGeom prst="straightConnector1">
            <a:avLst/>
          </a:prstGeom>
          <a:noFill/>
          <a:ln cap="flat" cmpd="sng" w="9525">
            <a:solidFill>
              <a:schemeClr val="accent6"/>
            </a:solidFill>
            <a:prstDash val="solid"/>
            <a:round/>
            <a:headEnd len="med" w="med" type="none"/>
            <a:tailEnd len="med" w="med" type="triangle"/>
          </a:ln>
        </p:spPr>
      </p:cxnSp>
      <p:cxnSp>
        <p:nvCxnSpPr>
          <p:cNvPr id="204" name="Google Shape;204;p17"/>
          <p:cNvCxnSpPr>
            <a:stCxn id="200" idx="3"/>
            <a:endCxn id="194" idx="1"/>
          </p:cNvCxnSpPr>
          <p:nvPr/>
        </p:nvCxnSpPr>
        <p:spPr>
          <a:xfrm>
            <a:off x="5026912" y="2459140"/>
            <a:ext cx="931200" cy="118800"/>
          </a:xfrm>
          <a:prstGeom prst="straightConnector1">
            <a:avLst/>
          </a:prstGeom>
          <a:noFill/>
          <a:ln cap="flat" cmpd="sng" w="9525">
            <a:solidFill>
              <a:schemeClr val="accent6"/>
            </a:solidFill>
            <a:prstDash val="solid"/>
            <a:round/>
            <a:headEnd len="med" w="med" type="none"/>
            <a:tailEnd len="med" w="med" type="triangle"/>
          </a:ln>
        </p:spPr>
      </p:cxnSp>
      <p:cxnSp>
        <p:nvCxnSpPr>
          <p:cNvPr id="205" name="Google Shape;205;p17"/>
          <p:cNvCxnSpPr>
            <a:stCxn id="193" idx="3"/>
            <a:endCxn id="200" idx="1"/>
          </p:cNvCxnSpPr>
          <p:nvPr/>
        </p:nvCxnSpPr>
        <p:spPr>
          <a:xfrm flipH="1" rot="10800000">
            <a:off x="2963074" y="2459279"/>
            <a:ext cx="1126800" cy="556500"/>
          </a:xfrm>
          <a:prstGeom prst="straightConnector1">
            <a:avLst/>
          </a:prstGeom>
          <a:noFill/>
          <a:ln cap="flat" cmpd="sng" w="9525">
            <a:solidFill>
              <a:srgbClr val="FF0000"/>
            </a:solidFill>
            <a:prstDash val="solid"/>
            <a:round/>
            <a:headEnd len="med" w="med" type="none"/>
            <a:tailEnd len="med" w="med" type="triangle"/>
          </a:ln>
        </p:spPr>
      </p:cxnSp>
      <p:cxnSp>
        <p:nvCxnSpPr>
          <p:cNvPr id="206" name="Google Shape;206;p17"/>
          <p:cNvCxnSpPr>
            <a:stCxn id="200" idx="3"/>
            <a:endCxn id="195" idx="1"/>
          </p:cNvCxnSpPr>
          <p:nvPr/>
        </p:nvCxnSpPr>
        <p:spPr>
          <a:xfrm>
            <a:off x="5026912" y="2459140"/>
            <a:ext cx="931200" cy="503400"/>
          </a:xfrm>
          <a:prstGeom prst="straightConnector1">
            <a:avLst/>
          </a:prstGeom>
          <a:noFill/>
          <a:ln cap="flat" cmpd="sng" w="9525">
            <a:solidFill>
              <a:srgbClr val="FF0000"/>
            </a:solidFill>
            <a:prstDash val="solid"/>
            <a:round/>
            <a:headEnd len="med" w="med" type="none"/>
            <a:tailEnd len="med" w="med" type="triangle"/>
          </a:ln>
        </p:spPr>
      </p:cxnSp>
      <p:sp>
        <p:nvSpPr>
          <p:cNvPr id="207" name="Google Shape;207;p17"/>
          <p:cNvSpPr txBox="1"/>
          <p:nvPr/>
        </p:nvSpPr>
        <p:spPr>
          <a:xfrm>
            <a:off x="690225" y="3804650"/>
            <a:ext cx="38040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1800">
                <a:latin typeface="Calibri"/>
                <a:ea typeface="Calibri"/>
                <a:cs typeface="Calibri"/>
                <a:sym typeface="Calibri"/>
              </a:rPr>
              <a:t>Pros:</a:t>
            </a:r>
            <a:endParaRPr sz="1800">
              <a:latin typeface="Calibri"/>
              <a:ea typeface="Calibri"/>
              <a:cs typeface="Calibri"/>
              <a:sym typeface="Calibri"/>
            </a:endParaRPr>
          </a:p>
          <a:p>
            <a:pPr indent="-342900" lvl="0" marL="457200" rtl="0" algn="l">
              <a:spcBef>
                <a:spcPts val="0"/>
              </a:spcBef>
              <a:spcAft>
                <a:spcPts val="0"/>
              </a:spcAft>
              <a:buSzPts val="1800"/>
              <a:buFont typeface="Calibri"/>
              <a:buAutoNum type="arabicPeriod"/>
            </a:pPr>
            <a:r>
              <a:rPr lang="zh-TW" sz="1800">
                <a:latin typeface="Calibri"/>
                <a:ea typeface="Calibri"/>
                <a:cs typeface="Calibri"/>
                <a:sym typeface="Calibri"/>
              </a:rPr>
              <a:t>減少暴露在公有 IP 位址的環境</a:t>
            </a:r>
            <a:endParaRPr sz="1800">
              <a:latin typeface="Calibri"/>
              <a:ea typeface="Calibri"/>
              <a:cs typeface="Calibri"/>
              <a:sym typeface="Calibri"/>
            </a:endParaRPr>
          </a:p>
          <a:p>
            <a:pPr indent="-342900" lvl="0" marL="457200" rtl="0" algn="l">
              <a:spcBef>
                <a:spcPts val="0"/>
              </a:spcBef>
              <a:spcAft>
                <a:spcPts val="0"/>
              </a:spcAft>
              <a:buSzPts val="1800"/>
              <a:buFont typeface="Calibri"/>
              <a:buAutoNum type="arabicPeriod"/>
            </a:pPr>
            <a:r>
              <a:rPr lang="zh-TW" sz="1800">
                <a:latin typeface="Calibri"/>
                <a:ea typeface="Calibri"/>
                <a:cs typeface="Calibri"/>
                <a:sym typeface="Calibri"/>
              </a:rPr>
              <a:t>便於管理</a:t>
            </a:r>
            <a:endParaRPr sz="1800">
              <a:latin typeface="Calibri"/>
              <a:ea typeface="Calibri"/>
              <a:cs typeface="Calibri"/>
              <a:sym typeface="Calibri"/>
            </a:endParaRPr>
          </a:p>
        </p:txBody>
      </p:sp>
      <p:sp>
        <p:nvSpPr>
          <p:cNvPr id="208" name="Google Shape;208;p17"/>
          <p:cNvSpPr txBox="1"/>
          <p:nvPr/>
        </p:nvSpPr>
        <p:spPr>
          <a:xfrm>
            <a:off x="4637338" y="3804650"/>
            <a:ext cx="34851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1800">
                <a:latin typeface="Calibri"/>
                <a:ea typeface="Calibri"/>
                <a:cs typeface="Calibri"/>
                <a:sym typeface="Calibri"/>
              </a:rPr>
              <a:t>Cons</a:t>
            </a:r>
            <a:r>
              <a:rPr lang="zh-TW" sz="1800">
                <a:latin typeface="Calibri"/>
                <a:ea typeface="Calibri"/>
                <a:cs typeface="Calibri"/>
                <a:sym typeface="Calibri"/>
              </a:rPr>
              <a:t>:</a:t>
            </a:r>
            <a:endParaRPr sz="1800">
              <a:latin typeface="Calibri"/>
              <a:ea typeface="Calibri"/>
              <a:cs typeface="Calibri"/>
              <a:sym typeface="Calibri"/>
            </a:endParaRPr>
          </a:p>
          <a:p>
            <a:pPr indent="-342900" lvl="0" marL="457200" rtl="0" algn="l">
              <a:spcBef>
                <a:spcPts val="0"/>
              </a:spcBef>
              <a:spcAft>
                <a:spcPts val="0"/>
              </a:spcAft>
              <a:buSzPts val="1800"/>
              <a:buFont typeface="Calibri"/>
              <a:buAutoNum type="arabicPeriod"/>
            </a:pPr>
            <a:r>
              <a:rPr lang="zh-TW" sz="1800">
                <a:latin typeface="Calibri"/>
                <a:ea typeface="Calibri"/>
                <a:cs typeface="Calibri"/>
                <a:sym typeface="Calibri"/>
              </a:rPr>
              <a:t>負擔都在 Gateway 上</a:t>
            </a:r>
            <a:endParaRPr sz="1800">
              <a:latin typeface="Calibri"/>
              <a:ea typeface="Calibri"/>
              <a:cs typeface="Calibri"/>
              <a:sym typeface="Calibri"/>
            </a:endParaRPr>
          </a:p>
          <a:p>
            <a:pPr indent="-342900" lvl="0" marL="457200" rtl="0" algn="l">
              <a:spcBef>
                <a:spcPts val="0"/>
              </a:spcBef>
              <a:spcAft>
                <a:spcPts val="0"/>
              </a:spcAft>
              <a:buSzPts val="1800"/>
              <a:buFont typeface="Calibri"/>
              <a:buAutoNum type="arabicPeriod"/>
            </a:pPr>
            <a:r>
              <a:rPr lang="zh-TW" sz="1800">
                <a:latin typeface="Calibri"/>
                <a:ea typeface="Calibri"/>
                <a:cs typeface="Calibri"/>
                <a:sym typeface="Calibri"/>
              </a:rPr>
              <a:t>單點故障</a:t>
            </a:r>
            <a:endParaRPr sz="1800">
              <a:latin typeface="Calibri"/>
              <a:ea typeface="Calibri"/>
              <a:cs typeface="Calibri"/>
              <a:sym typeface="Calibri"/>
            </a:endParaRPr>
          </a:p>
        </p:txBody>
      </p:sp>
      <p:sp>
        <p:nvSpPr>
          <p:cNvPr id="209" name="Google Shape;209;p17"/>
          <p:cNvSpPr/>
          <p:nvPr/>
        </p:nvSpPr>
        <p:spPr>
          <a:xfrm>
            <a:off x="3934926" y="688575"/>
            <a:ext cx="1278000" cy="3489900"/>
          </a:xfrm>
          <a:prstGeom prst="mathMultiply">
            <a:avLst>
              <a:gd fmla="val 2760" name="adj1"/>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7"/>
          <p:cNvSpPr/>
          <p:nvPr/>
        </p:nvSpPr>
        <p:spPr>
          <a:xfrm>
            <a:off x="5140800" y="1577300"/>
            <a:ext cx="498900" cy="1877400"/>
          </a:xfrm>
          <a:prstGeom prst="mathMultiply">
            <a:avLst>
              <a:gd fmla="val 8861" name="adj1"/>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TW"/>
              <a:t>‹#›</a:t>
            </a:fld>
            <a:endParaRPr/>
          </a:p>
        </p:txBody>
      </p:sp>
      <p:sp>
        <p:nvSpPr>
          <p:cNvPr id="212" name="Google Shape;212;p17"/>
          <p:cNvSpPr/>
          <p:nvPr/>
        </p:nvSpPr>
        <p:spPr>
          <a:xfrm>
            <a:off x="7100175" y="3150900"/>
            <a:ext cx="1723800" cy="1153800"/>
          </a:xfrm>
          <a:prstGeom prst="cloudCallout">
            <a:avLst>
              <a:gd fmla="val -39173" name="adj1"/>
              <a:gd fmla="val 66184"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t>使用 Kubernetes</a:t>
            </a:r>
            <a:endParaRPr/>
          </a:p>
          <a:p>
            <a:pPr indent="0" lvl="0" marL="0" rtl="0" algn="ctr">
              <a:spcBef>
                <a:spcPts val="0"/>
              </a:spcBef>
              <a:spcAft>
                <a:spcPts val="0"/>
              </a:spcAft>
              <a:buNone/>
            </a:pPr>
            <a:r>
              <a:rPr lang="zh-TW"/>
              <a:t>(K8s)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000"/>
                                        <p:tgtEl>
                                          <p:spTgt spid="2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TW"/>
              <a:t>‹#›</a:t>
            </a:fld>
            <a:endParaRPr/>
          </a:p>
        </p:txBody>
      </p:sp>
      <p:sp>
        <p:nvSpPr>
          <p:cNvPr id="218" name="Google Shape;218;p18"/>
          <p:cNvSpPr/>
          <p:nvPr/>
        </p:nvSpPr>
        <p:spPr>
          <a:xfrm>
            <a:off x="3496906" y="3169811"/>
            <a:ext cx="2129139" cy="429913"/>
          </a:xfrm>
          <a:prstGeom prst="roundRect">
            <a:avLst>
              <a:gd fmla="val 16667" name="adj"/>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Infrastructure</a:t>
            </a:r>
            <a:endParaRPr>
              <a:solidFill>
                <a:schemeClr val="dk1"/>
              </a:solidFill>
            </a:endParaRPr>
          </a:p>
        </p:txBody>
      </p:sp>
      <p:sp>
        <p:nvSpPr>
          <p:cNvPr id="219" name="Google Shape;219;p18"/>
          <p:cNvSpPr/>
          <p:nvPr/>
        </p:nvSpPr>
        <p:spPr>
          <a:xfrm>
            <a:off x="3496906" y="2672580"/>
            <a:ext cx="2129139" cy="429913"/>
          </a:xfrm>
          <a:prstGeom prst="roundRect">
            <a:avLst>
              <a:gd fmla="val 16667" name="adj"/>
            </a:avLst>
          </a:prstGeom>
          <a:solidFill>
            <a:srgbClr val="6AA84F"/>
          </a:solid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Operating System</a:t>
            </a:r>
            <a:endParaRPr>
              <a:solidFill>
                <a:schemeClr val="dk1"/>
              </a:solidFill>
            </a:endParaRPr>
          </a:p>
        </p:txBody>
      </p:sp>
      <p:sp>
        <p:nvSpPr>
          <p:cNvPr id="220" name="Google Shape;220;p18"/>
          <p:cNvSpPr/>
          <p:nvPr/>
        </p:nvSpPr>
        <p:spPr>
          <a:xfrm>
            <a:off x="3496906" y="2230023"/>
            <a:ext cx="2129139" cy="354161"/>
          </a:xfrm>
          <a:prstGeom prst="roundRect">
            <a:avLst>
              <a:gd fmla="val 16667" name="adj"/>
            </a:avLst>
          </a:prstGeom>
          <a:solidFill>
            <a:srgbClr val="6D9EEB"/>
          </a:solidFill>
          <a:ln cap="flat" cmpd="sng" w="952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Container Runtime</a:t>
            </a:r>
            <a:endParaRPr>
              <a:solidFill>
                <a:schemeClr val="dk1"/>
              </a:solidFill>
            </a:endParaRPr>
          </a:p>
        </p:txBody>
      </p:sp>
      <p:sp>
        <p:nvSpPr>
          <p:cNvPr id="221" name="Google Shape;221;p18"/>
          <p:cNvSpPr/>
          <p:nvPr/>
        </p:nvSpPr>
        <p:spPr>
          <a:xfrm>
            <a:off x="3496906" y="1787466"/>
            <a:ext cx="684607" cy="354161"/>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Lib</a:t>
            </a:r>
            <a:endParaRPr>
              <a:solidFill>
                <a:schemeClr val="dk1"/>
              </a:solidFill>
            </a:endParaRPr>
          </a:p>
        </p:txBody>
      </p:sp>
      <p:sp>
        <p:nvSpPr>
          <p:cNvPr id="222" name="Google Shape;222;p18"/>
          <p:cNvSpPr/>
          <p:nvPr/>
        </p:nvSpPr>
        <p:spPr>
          <a:xfrm>
            <a:off x="3496906" y="1365952"/>
            <a:ext cx="684607" cy="354161"/>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APP</a:t>
            </a:r>
            <a:endParaRPr>
              <a:solidFill>
                <a:schemeClr val="dk1"/>
              </a:solidFill>
            </a:endParaRPr>
          </a:p>
        </p:txBody>
      </p:sp>
      <p:sp>
        <p:nvSpPr>
          <p:cNvPr id="223" name="Google Shape;223;p18"/>
          <p:cNvSpPr/>
          <p:nvPr/>
        </p:nvSpPr>
        <p:spPr>
          <a:xfrm>
            <a:off x="4219173" y="1787466"/>
            <a:ext cx="684607" cy="354161"/>
          </a:xfrm>
          <a:prstGeom prst="roundRect">
            <a:avLst>
              <a:gd fmla="val 16667" name="adj"/>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Lib</a:t>
            </a:r>
            <a:endParaRPr>
              <a:solidFill>
                <a:schemeClr val="dk1"/>
              </a:solidFill>
            </a:endParaRPr>
          </a:p>
        </p:txBody>
      </p:sp>
      <p:sp>
        <p:nvSpPr>
          <p:cNvPr id="224" name="Google Shape;224;p18"/>
          <p:cNvSpPr/>
          <p:nvPr/>
        </p:nvSpPr>
        <p:spPr>
          <a:xfrm>
            <a:off x="4219173" y="1365952"/>
            <a:ext cx="684607" cy="354161"/>
          </a:xfrm>
          <a:prstGeom prst="roundRect">
            <a:avLst>
              <a:gd fmla="val 16667" name="adj"/>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APP</a:t>
            </a:r>
            <a:endParaRPr>
              <a:solidFill>
                <a:schemeClr val="dk1"/>
              </a:solidFill>
            </a:endParaRPr>
          </a:p>
        </p:txBody>
      </p:sp>
      <p:sp>
        <p:nvSpPr>
          <p:cNvPr id="225" name="Google Shape;225;p18"/>
          <p:cNvSpPr/>
          <p:nvPr/>
        </p:nvSpPr>
        <p:spPr>
          <a:xfrm>
            <a:off x="4941439" y="1787466"/>
            <a:ext cx="684607" cy="354161"/>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Lib</a:t>
            </a:r>
            <a:endParaRPr>
              <a:solidFill>
                <a:schemeClr val="dk1"/>
              </a:solidFill>
            </a:endParaRPr>
          </a:p>
        </p:txBody>
      </p:sp>
      <p:sp>
        <p:nvSpPr>
          <p:cNvPr id="226" name="Google Shape;226;p18"/>
          <p:cNvSpPr/>
          <p:nvPr/>
        </p:nvSpPr>
        <p:spPr>
          <a:xfrm>
            <a:off x="4941439" y="1365952"/>
            <a:ext cx="684607" cy="354161"/>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APP</a:t>
            </a:r>
            <a:endParaRPr>
              <a:solidFill>
                <a:schemeClr val="dk1"/>
              </a:solidFill>
            </a:endParaRPr>
          </a:p>
        </p:txBody>
      </p:sp>
      <p:grpSp>
        <p:nvGrpSpPr>
          <p:cNvPr id="227" name="Google Shape;227;p18"/>
          <p:cNvGrpSpPr/>
          <p:nvPr/>
        </p:nvGrpSpPr>
        <p:grpSpPr>
          <a:xfrm>
            <a:off x="3455928" y="1300221"/>
            <a:ext cx="2211119" cy="907096"/>
            <a:chOff x="563377" y="1608525"/>
            <a:chExt cx="2470283" cy="1354502"/>
          </a:xfrm>
        </p:grpSpPr>
        <p:sp>
          <p:nvSpPr>
            <p:cNvPr id="228" name="Google Shape;228;p18"/>
            <p:cNvSpPr/>
            <p:nvPr/>
          </p:nvSpPr>
          <p:spPr>
            <a:xfrm>
              <a:off x="563377" y="1608527"/>
              <a:ext cx="815100" cy="1354500"/>
            </a:xfrm>
            <a:prstGeom prst="rect">
              <a:avLst/>
            </a:prstGeom>
            <a:no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8"/>
            <p:cNvSpPr/>
            <p:nvPr/>
          </p:nvSpPr>
          <p:spPr>
            <a:xfrm>
              <a:off x="1405950" y="1608525"/>
              <a:ext cx="771900" cy="1354500"/>
            </a:xfrm>
            <a:prstGeom prst="rect">
              <a:avLst/>
            </a:prstGeom>
            <a:no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8"/>
            <p:cNvSpPr/>
            <p:nvPr/>
          </p:nvSpPr>
          <p:spPr>
            <a:xfrm>
              <a:off x="2218560" y="1608527"/>
              <a:ext cx="815100" cy="1354500"/>
            </a:xfrm>
            <a:prstGeom prst="rect">
              <a:avLst/>
            </a:prstGeom>
            <a:no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1" name="Google Shape;231;p18"/>
          <p:cNvSpPr/>
          <p:nvPr/>
        </p:nvSpPr>
        <p:spPr>
          <a:xfrm>
            <a:off x="546480" y="3147977"/>
            <a:ext cx="2361252" cy="433858"/>
          </a:xfrm>
          <a:prstGeom prst="roundRect">
            <a:avLst>
              <a:gd fmla="val 16667" name="adj"/>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Infrastructure</a:t>
            </a:r>
            <a:endParaRPr>
              <a:solidFill>
                <a:schemeClr val="dk1"/>
              </a:solidFill>
            </a:endParaRPr>
          </a:p>
        </p:txBody>
      </p:sp>
      <p:sp>
        <p:nvSpPr>
          <p:cNvPr id="232" name="Google Shape;232;p18"/>
          <p:cNvSpPr/>
          <p:nvPr/>
        </p:nvSpPr>
        <p:spPr>
          <a:xfrm>
            <a:off x="546480" y="2646184"/>
            <a:ext cx="2361252" cy="433858"/>
          </a:xfrm>
          <a:prstGeom prst="roundRect">
            <a:avLst>
              <a:gd fmla="val 16667" name="adj"/>
            </a:avLst>
          </a:prstGeom>
          <a:solidFill>
            <a:srgbClr val="6AA84F"/>
          </a:solid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Hypervisior</a:t>
            </a:r>
            <a:endParaRPr>
              <a:solidFill>
                <a:schemeClr val="dk1"/>
              </a:solidFill>
            </a:endParaRPr>
          </a:p>
        </p:txBody>
      </p:sp>
      <p:sp>
        <p:nvSpPr>
          <p:cNvPr id="233" name="Google Shape;233;p18"/>
          <p:cNvSpPr/>
          <p:nvPr/>
        </p:nvSpPr>
        <p:spPr>
          <a:xfrm>
            <a:off x="546480" y="2220802"/>
            <a:ext cx="759241" cy="35741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Guest OS</a:t>
            </a:r>
            <a:endParaRPr>
              <a:solidFill>
                <a:schemeClr val="dk1"/>
              </a:solidFill>
            </a:endParaRPr>
          </a:p>
        </p:txBody>
      </p:sp>
      <p:sp>
        <p:nvSpPr>
          <p:cNvPr id="234" name="Google Shape;234;p18"/>
          <p:cNvSpPr/>
          <p:nvPr/>
        </p:nvSpPr>
        <p:spPr>
          <a:xfrm>
            <a:off x="1347486" y="2220802"/>
            <a:ext cx="759241" cy="357410"/>
          </a:xfrm>
          <a:prstGeom prst="roundRect">
            <a:avLst>
              <a:gd fmla="val 16667" name="adj"/>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Guest OS</a:t>
            </a:r>
            <a:endParaRPr>
              <a:solidFill>
                <a:schemeClr val="dk1"/>
              </a:solidFill>
            </a:endParaRPr>
          </a:p>
        </p:txBody>
      </p:sp>
      <p:sp>
        <p:nvSpPr>
          <p:cNvPr id="235" name="Google Shape;235;p18"/>
          <p:cNvSpPr/>
          <p:nvPr/>
        </p:nvSpPr>
        <p:spPr>
          <a:xfrm>
            <a:off x="2148492" y="2220802"/>
            <a:ext cx="759241" cy="35741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Guest OS</a:t>
            </a:r>
            <a:endParaRPr>
              <a:solidFill>
                <a:schemeClr val="dk1"/>
              </a:solidFill>
            </a:endParaRPr>
          </a:p>
        </p:txBody>
      </p:sp>
      <p:sp>
        <p:nvSpPr>
          <p:cNvPr id="236" name="Google Shape;236;p18"/>
          <p:cNvSpPr/>
          <p:nvPr/>
        </p:nvSpPr>
        <p:spPr>
          <a:xfrm>
            <a:off x="546480" y="1795421"/>
            <a:ext cx="759241" cy="35741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Lib</a:t>
            </a:r>
            <a:endParaRPr>
              <a:solidFill>
                <a:schemeClr val="dk1"/>
              </a:solidFill>
            </a:endParaRPr>
          </a:p>
        </p:txBody>
      </p:sp>
      <p:sp>
        <p:nvSpPr>
          <p:cNvPr id="237" name="Google Shape;237;p18"/>
          <p:cNvSpPr/>
          <p:nvPr/>
        </p:nvSpPr>
        <p:spPr>
          <a:xfrm>
            <a:off x="546480" y="1370039"/>
            <a:ext cx="759241" cy="35741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APP</a:t>
            </a:r>
            <a:endParaRPr>
              <a:solidFill>
                <a:schemeClr val="dk1"/>
              </a:solidFill>
            </a:endParaRPr>
          </a:p>
        </p:txBody>
      </p:sp>
      <p:sp>
        <p:nvSpPr>
          <p:cNvPr id="238" name="Google Shape;238;p18"/>
          <p:cNvSpPr/>
          <p:nvPr/>
        </p:nvSpPr>
        <p:spPr>
          <a:xfrm>
            <a:off x="1347486" y="1795421"/>
            <a:ext cx="759241" cy="357410"/>
          </a:xfrm>
          <a:prstGeom prst="roundRect">
            <a:avLst>
              <a:gd fmla="val 16667" name="adj"/>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Lib</a:t>
            </a:r>
            <a:endParaRPr>
              <a:solidFill>
                <a:schemeClr val="dk1"/>
              </a:solidFill>
            </a:endParaRPr>
          </a:p>
        </p:txBody>
      </p:sp>
      <p:sp>
        <p:nvSpPr>
          <p:cNvPr id="239" name="Google Shape;239;p18"/>
          <p:cNvSpPr/>
          <p:nvPr/>
        </p:nvSpPr>
        <p:spPr>
          <a:xfrm>
            <a:off x="1347486" y="1370039"/>
            <a:ext cx="759241" cy="357410"/>
          </a:xfrm>
          <a:prstGeom prst="roundRect">
            <a:avLst>
              <a:gd fmla="val 16667" name="adj"/>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APP</a:t>
            </a:r>
            <a:endParaRPr>
              <a:solidFill>
                <a:schemeClr val="dk1"/>
              </a:solidFill>
            </a:endParaRPr>
          </a:p>
        </p:txBody>
      </p:sp>
      <p:sp>
        <p:nvSpPr>
          <p:cNvPr id="240" name="Google Shape;240;p18"/>
          <p:cNvSpPr/>
          <p:nvPr/>
        </p:nvSpPr>
        <p:spPr>
          <a:xfrm>
            <a:off x="2148492" y="1795421"/>
            <a:ext cx="759241" cy="35741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Lib</a:t>
            </a:r>
            <a:endParaRPr>
              <a:solidFill>
                <a:schemeClr val="dk1"/>
              </a:solidFill>
            </a:endParaRPr>
          </a:p>
        </p:txBody>
      </p:sp>
      <p:sp>
        <p:nvSpPr>
          <p:cNvPr id="241" name="Google Shape;241;p18"/>
          <p:cNvSpPr/>
          <p:nvPr/>
        </p:nvSpPr>
        <p:spPr>
          <a:xfrm>
            <a:off x="2148492" y="1370039"/>
            <a:ext cx="759241" cy="35741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APP</a:t>
            </a:r>
            <a:endParaRPr>
              <a:solidFill>
                <a:schemeClr val="dk1"/>
              </a:solidFill>
            </a:endParaRPr>
          </a:p>
        </p:txBody>
      </p:sp>
      <p:grpSp>
        <p:nvGrpSpPr>
          <p:cNvPr id="242" name="Google Shape;242;p18"/>
          <p:cNvGrpSpPr/>
          <p:nvPr/>
        </p:nvGrpSpPr>
        <p:grpSpPr>
          <a:xfrm>
            <a:off x="501022" y="1282482"/>
            <a:ext cx="2452169" cy="1340823"/>
            <a:chOff x="563377" y="1608525"/>
            <a:chExt cx="2470283" cy="1354502"/>
          </a:xfrm>
        </p:grpSpPr>
        <p:sp>
          <p:nvSpPr>
            <p:cNvPr id="243" name="Google Shape;243;p18"/>
            <p:cNvSpPr/>
            <p:nvPr/>
          </p:nvSpPr>
          <p:spPr>
            <a:xfrm>
              <a:off x="563377" y="1608527"/>
              <a:ext cx="815100" cy="1354500"/>
            </a:xfrm>
            <a:prstGeom prst="rect">
              <a:avLst/>
            </a:prstGeom>
            <a:no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8"/>
            <p:cNvSpPr/>
            <p:nvPr/>
          </p:nvSpPr>
          <p:spPr>
            <a:xfrm>
              <a:off x="1405950" y="1608525"/>
              <a:ext cx="771900" cy="1354500"/>
            </a:xfrm>
            <a:prstGeom prst="rect">
              <a:avLst/>
            </a:prstGeom>
            <a:no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8"/>
            <p:cNvSpPr/>
            <p:nvPr/>
          </p:nvSpPr>
          <p:spPr>
            <a:xfrm>
              <a:off x="2218560" y="1608527"/>
              <a:ext cx="815100" cy="1354500"/>
            </a:xfrm>
            <a:prstGeom prst="rect">
              <a:avLst/>
            </a:prstGeom>
            <a:no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6" name="Google Shape;246;p18"/>
          <p:cNvSpPr/>
          <p:nvPr/>
        </p:nvSpPr>
        <p:spPr>
          <a:xfrm>
            <a:off x="326548" y="2197171"/>
            <a:ext cx="2801117" cy="404672"/>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8"/>
          <p:cNvSpPr txBox="1"/>
          <p:nvPr>
            <p:ph type="title"/>
          </p:nvPr>
        </p:nvSpPr>
        <p:spPr>
          <a:xfrm>
            <a:off x="485275" y="345625"/>
            <a:ext cx="7505700" cy="708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zh-TW"/>
              <a:t>VM vs. Container vs. Pod</a:t>
            </a:r>
            <a:endParaRPr/>
          </a:p>
        </p:txBody>
      </p:sp>
      <p:sp>
        <p:nvSpPr>
          <p:cNvPr id="248" name="Google Shape;248;p18"/>
          <p:cNvSpPr txBox="1"/>
          <p:nvPr/>
        </p:nvSpPr>
        <p:spPr>
          <a:xfrm>
            <a:off x="864013" y="3683425"/>
            <a:ext cx="17262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zh-TW" sz="1800">
                <a:latin typeface="Calibri"/>
                <a:ea typeface="Calibri"/>
                <a:cs typeface="Calibri"/>
                <a:sym typeface="Calibri"/>
              </a:rPr>
              <a:t>Virtual Machine</a:t>
            </a:r>
            <a:endParaRPr sz="1800">
              <a:latin typeface="Calibri"/>
              <a:ea typeface="Calibri"/>
              <a:cs typeface="Calibri"/>
              <a:sym typeface="Calibri"/>
            </a:endParaRPr>
          </a:p>
        </p:txBody>
      </p:sp>
      <p:sp>
        <p:nvSpPr>
          <p:cNvPr id="249" name="Google Shape;249;p18"/>
          <p:cNvSpPr txBox="1"/>
          <p:nvPr/>
        </p:nvSpPr>
        <p:spPr>
          <a:xfrm>
            <a:off x="4015500" y="3683425"/>
            <a:ext cx="11130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zh-TW" sz="1800">
                <a:latin typeface="Calibri"/>
                <a:ea typeface="Calibri"/>
                <a:cs typeface="Calibri"/>
                <a:sym typeface="Calibri"/>
              </a:rPr>
              <a:t>Container</a:t>
            </a:r>
            <a:endParaRPr sz="1800">
              <a:latin typeface="Calibri"/>
              <a:ea typeface="Calibri"/>
              <a:cs typeface="Calibri"/>
              <a:sym typeface="Calibri"/>
            </a:endParaRPr>
          </a:p>
        </p:txBody>
      </p:sp>
      <p:grpSp>
        <p:nvGrpSpPr>
          <p:cNvPr id="250" name="Google Shape;250;p18"/>
          <p:cNvGrpSpPr/>
          <p:nvPr/>
        </p:nvGrpSpPr>
        <p:grpSpPr>
          <a:xfrm>
            <a:off x="6831275" y="1826425"/>
            <a:ext cx="1737600" cy="1354500"/>
            <a:chOff x="6695650" y="2128975"/>
            <a:chExt cx="1737600" cy="1354500"/>
          </a:xfrm>
        </p:grpSpPr>
        <p:sp>
          <p:nvSpPr>
            <p:cNvPr id="251" name="Google Shape;251;p18"/>
            <p:cNvSpPr/>
            <p:nvPr/>
          </p:nvSpPr>
          <p:spPr>
            <a:xfrm>
              <a:off x="6695650" y="2128975"/>
              <a:ext cx="1737600" cy="1354500"/>
            </a:xfrm>
            <a:prstGeom prst="rect">
              <a:avLst/>
            </a:prstGeom>
            <a:solidFill>
              <a:srgbClr val="3970E4"/>
            </a:solidFill>
            <a:ln cap="flat" cmpd="sng" w="9525">
              <a:solidFill>
                <a:srgbClr val="3970E4"/>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zh-TW">
                  <a:solidFill>
                    <a:schemeClr val="dk1"/>
                  </a:solidFill>
                </a:rPr>
                <a:t>Pod</a:t>
              </a:r>
              <a:endParaRPr>
                <a:solidFill>
                  <a:schemeClr val="dk1"/>
                </a:solidFill>
              </a:endParaRPr>
            </a:p>
          </p:txBody>
        </p:sp>
        <p:sp>
          <p:nvSpPr>
            <p:cNvPr id="252" name="Google Shape;252;p18"/>
            <p:cNvSpPr/>
            <p:nvPr/>
          </p:nvSpPr>
          <p:spPr>
            <a:xfrm>
              <a:off x="7042900" y="2544125"/>
              <a:ext cx="1043100" cy="304200"/>
            </a:xfrm>
            <a:prstGeom prst="rect">
              <a:avLst/>
            </a:prstGeom>
            <a:solidFill>
              <a:srgbClr val="E69138"/>
            </a:solidFill>
            <a:ln cap="flat" cmpd="sng" w="9525">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Container</a:t>
              </a:r>
              <a:endParaRPr>
                <a:solidFill>
                  <a:schemeClr val="dk1"/>
                </a:solidFill>
              </a:endParaRPr>
            </a:p>
          </p:txBody>
        </p:sp>
        <p:sp>
          <p:nvSpPr>
            <p:cNvPr id="253" name="Google Shape;253;p18"/>
            <p:cNvSpPr/>
            <p:nvPr/>
          </p:nvSpPr>
          <p:spPr>
            <a:xfrm>
              <a:off x="7042900" y="3058475"/>
              <a:ext cx="1043100" cy="304200"/>
            </a:xfrm>
            <a:prstGeom prst="rect">
              <a:avLst/>
            </a:prstGeom>
            <a:solidFill>
              <a:srgbClr val="E69138"/>
            </a:solidFill>
            <a:ln cap="flat" cmpd="sng" w="9525">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Container</a:t>
              </a:r>
              <a:endParaRPr>
                <a:solidFill>
                  <a:schemeClr val="dk1"/>
                </a:solidFill>
              </a:endParaRPr>
            </a:p>
          </p:txBody>
        </p:sp>
      </p:grpSp>
      <p:cxnSp>
        <p:nvCxnSpPr>
          <p:cNvPr id="254" name="Google Shape;254;p18"/>
          <p:cNvCxnSpPr>
            <a:stCxn id="230" idx="3"/>
            <a:endCxn id="252" idx="1"/>
          </p:cNvCxnSpPr>
          <p:nvPr/>
        </p:nvCxnSpPr>
        <p:spPr>
          <a:xfrm>
            <a:off x="5667047" y="1753769"/>
            <a:ext cx="1511400" cy="639900"/>
          </a:xfrm>
          <a:prstGeom prst="straightConnector1">
            <a:avLst/>
          </a:prstGeom>
          <a:noFill/>
          <a:ln cap="flat" cmpd="sng" w="9525">
            <a:solidFill>
              <a:srgbClr val="38761D"/>
            </a:solidFill>
            <a:prstDash val="solid"/>
            <a:round/>
            <a:headEnd len="med" w="med" type="none"/>
            <a:tailEnd len="med" w="med" type="stealth"/>
          </a:ln>
        </p:spPr>
      </p:cxnSp>
      <p:sp>
        <p:nvSpPr>
          <p:cNvPr id="255" name="Google Shape;255;p18"/>
          <p:cNvSpPr txBox="1"/>
          <p:nvPr/>
        </p:nvSpPr>
        <p:spPr>
          <a:xfrm>
            <a:off x="3535313" y="4228825"/>
            <a:ext cx="2052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sz="1800">
                <a:solidFill>
                  <a:srgbClr val="FF0000"/>
                </a:solidFill>
                <a:latin typeface="Calibri"/>
                <a:ea typeface="Calibri"/>
                <a:cs typeface="Calibri"/>
                <a:sym typeface="Calibri"/>
              </a:rPr>
              <a:t>Lightweight &amp; Small</a:t>
            </a:r>
            <a:endParaRPr sz="1800">
              <a:solidFill>
                <a:srgbClr val="FF0000"/>
              </a:solidFill>
              <a:latin typeface="Calibri"/>
              <a:ea typeface="Calibri"/>
              <a:cs typeface="Calibri"/>
              <a:sym typeface="Calibri"/>
            </a:endParaRPr>
          </a:p>
          <a:p>
            <a:pPr indent="0" lvl="0" marL="0" rtl="0" algn="ctr">
              <a:spcBef>
                <a:spcPts val="0"/>
              </a:spcBef>
              <a:spcAft>
                <a:spcPts val="0"/>
              </a:spcAft>
              <a:buNone/>
            </a:pPr>
            <a:r>
              <a:rPr lang="zh-TW" sz="1800">
                <a:solidFill>
                  <a:srgbClr val="FF0000"/>
                </a:solidFill>
                <a:latin typeface="Calibri"/>
                <a:ea typeface="Calibri"/>
                <a:cs typeface="Calibri"/>
                <a:sym typeface="Calibri"/>
              </a:rPr>
              <a:t>更</a:t>
            </a:r>
            <a:r>
              <a:rPr lang="zh-TW" sz="1800">
                <a:solidFill>
                  <a:srgbClr val="FF0000"/>
                </a:solidFill>
                <a:latin typeface="Calibri"/>
                <a:ea typeface="Calibri"/>
                <a:cs typeface="Calibri"/>
                <a:sym typeface="Calibri"/>
              </a:rPr>
              <a:t>快地速部署</a:t>
            </a:r>
            <a:endParaRPr sz="1800">
              <a:solidFill>
                <a:srgbClr val="FF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000"/>
                                        <p:tgtEl>
                                          <p:spTgt spid="242"/>
                                        </p:tgtEl>
                                      </p:cBhvr>
                                    </p:animEffect>
                                  </p:childTnLst>
                                </p:cTn>
                              </p:par>
                              <p:par>
                                <p:cTn fill="hold" nodeType="with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par>
                                <p:cTn fill="hold" nodeType="with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1000"/>
                                        <p:tgtEl>
                                          <p:spTgt spid="2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par>
                                <p:cTn fill="hold" nodeType="with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000"/>
                                        <p:tgtEl>
                                          <p:spTgt spid="2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9"/>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zh-TW"/>
              <a:t>K8s Deployment</a:t>
            </a:r>
            <a:endParaRPr/>
          </a:p>
        </p:txBody>
      </p:sp>
      <p:sp>
        <p:nvSpPr>
          <p:cNvPr id="261" name="Google Shape;261;p1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TW"/>
              <a:t>‹#›</a:t>
            </a:fld>
            <a:endParaRPr/>
          </a:p>
        </p:txBody>
      </p:sp>
      <p:sp>
        <p:nvSpPr>
          <p:cNvPr id="262" name="Google Shape;262;p19"/>
          <p:cNvSpPr/>
          <p:nvPr/>
        </p:nvSpPr>
        <p:spPr>
          <a:xfrm>
            <a:off x="1707850" y="2455600"/>
            <a:ext cx="1292400" cy="1087200"/>
          </a:xfrm>
          <a:prstGeom prst="roundRect">
            <a:avLst>
              <a:gd fmla="val 16667" name="adj"/>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Master</a:t>
            </a:r>
            <a:endParaRPr>
              <a:solidFill>
                <a:schemeClr val="dk1"/>
              </a:solidFill>
            </a:endParaRPr>
          </a:p>
        </p:txBody>
      </p:sp>
      <p:sp>
        <p:nvSpPr>
          <p:cNvPr id="263" name="Google Shape;263;p19"/>
          <p:cNvSpPr/>
          <p:nvPr/>
        </p:nvSpPr>
        <p:spPr>
          <a:xfrm>
            <a:off x="5365800" y="3286450"/>
            <a:ext cx="1292400" cy="1087200"/>
          </a:xfrm>
          <a:prstGeom prst="roundRect">
            <a:avLst>
              <a:gd fmla="val 16667" name="adj"/>
            </a:avLst>
          </a:prstGeom>
          <a:solidFill>
            <a:srgbClr val="999999"/>
          </a:solidFill>
          <a:ln cap="flat" cmpd="sng" w="9525">
            <a:solidFill>
              <a:srgbClr val="999999"/>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lang="zh-TW">
                <a:solidFill>
                  <a:schemeClr val="dk1"/>
                </a:solidFill>
              </a:rPr>
              <a:t>Worker</a:t>
            </a:r>
            <a:endParaRPr>
              <a:solidFill>
                <a:schemeClr val="dk1"/>
              </a:solidFill>
            </a:endParaRPr>
          </a:p>
        </p:txBody>
      </p:sp>
      <p:sp>
        <p:nvSpPr>
          <p:cNvPr id="264" name="Google Shape;264;p19"/>
          <p:cNvSpPr/>
          <p:nvPr/>
        </p:nvSpPr>
        <p:spPr>
          <a:xfrm>
            <a:off x="5365800" y="1578825"/>
            <a:ext cx="1292400" cy="1087200"/>
          </a:xfrm>
          <a:prstGeom prst="roundRect">
            <a:avLst>
              <a:gd fmla="val 16667" name="adj"/>
            </a:avLst>
          </a:prstGeom>
          <a:solidFill>
            <a:srgbClr val="999999"/>
          </a:solidFill>
          <a:ln cap="flat" cmpd="sng" w="9525">
            <a:solidFill>
              <a:srgbClr val="999999"/>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lang="zh-TW">
                <a:solidFill>
                  <a:schemeClr val="dk1"/>
                </a:solidFill>
              </a:rPr>
              <a:t>Worker</a:t>
            </a:r>
            <a:endParaRPr>
              <a:solidFill>
                <a:schemeClr val="dk1"/>
              </a:solidFill>
            </a:endParaRPr>
          </a:p>
        </p:txBody>
      </p:sp>
      <p:sp>
        <p:nvSpPr>
          <p:cNvPr id="265" name="Google Shape;265;p19"/>
          <p:cNvSpPr txBox="1"/>
          <p:nvPr/>
        </p:nvSpPr>
        <p:spPr>
          <a:xfrm>
            <a:off x="1944250" y="3629950"/>
            <a:ext cx="819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TW">
                <a:latin typeface="Calibri"/>
                <a:ea typeface="Calibri"/>
                <a:cs typeface="Calibri"/>
                <a:sym typeface="Calibri"/>
              </a:rPr>
              <a:t>3個 Pod</a:t>
            </a:r>
            <a:endParaRPr>
              <a:latin typeface="Calibri"/>
              <a:ea typeface="Calibri"/>
              <a:cs typeface="Calibri"/>
              <a:sym typeface="Calibri"/>
            </a:endParaRPr>
          </a:p>
        </p:txBody>
      </p:sp>
      <p:grpSp>
        <p:nvGrpSpPr>
          <p:cNvPr id="266" name="Google Shape;266;p19"/>
          <p:cNvGrpSpPr/>
          <p:nvPr/>
        </p:nvGrpSpPr>
        <p:grpSpPr>
          <a:xfrm>
            <a:off x="3000250" y="2122300"/>
            <a:ext cx="2365500" cy="1707900"/>
            <a:chOff x="3000250" y="2122300"/>
            <a:chExt cx="2365500" cy="1707900"/>
          </a:xfrm>
        </p:grpSpPr>
        <p:cxnSp>
          <p:nvCxnSpPr>
            <p:cNvPr id="267" name="Google Shape;267;p19"/>
            <p:cNvCxnSpPr>
              <a:stCxn id="262" idx="3"/>
              <a:endCxn id="264" idx="1"/>
            </p:cNvCxnSpPr>
            <p:nvPr/>
          </p:nvCxnSpPr>
          <p:spPr>
            <a:xfrm flipH="1" rot="10800000">
              <a:off x="3000250" y="2122300"/>
              <a:ext cx="2365500" cy="876900"/>
            </a:xfrm>
            <a:prstGeom prst="straightConnector1">
              <a:avLst/>
            </a:prstGeom>
            <a:noFill/>
            <a:ln cap="flat" cmpd="sng" w="9525">
              <a:solidFill>
                <a:srgbClr val="999999"/>
              </a:solidFill>
              <a:prstDash val="solid"/>
              <a:round/>
              <a:headEnd len="med" w="med" type="none"/>
              <a:tailEnd len="med" w="med" type="triangle"/>
            </a:ln>
          </p:spPr>
        </p:cxnSp>
        <p:cxnSp>
          <p:nvCxnSpPr>
            <p:cNvPr id="268" name="Google Shape;268;p19"/>
            <p:cNvCxnSpPr>
              <a:stCxn id="262" idx="3"/>
              <a:endCxn id="263" idx="1"/>
            </p:cNvCxnSpPr>
            <p:nvPr/>
          </p:nvCxnSpPr>
          <p:spPr>
            <a:xfrm>
              <a:off x="3000250" y="2999200"/>
              <a:ext cx="2365500" cy="831000"/>
            </a:xfrm>
            <a:prstGeom prst="straightConnector1">
              <a:avLst/>
            </a:prstGeom>
            <a:noFill/>
            <a:ln cap="flat" cmpd="sng" w="9525">
              <a:solidFill>
                <a:srgbClr val="999999"/>
              </a:solidFill>
              <a:prstDash val="solid"/>
              <a:round/>
              <a:headEnd len="med" w="med" type="none"/>
              <a:tailEnd len="med" w="med" type="triangle"/>
            </a:ln>
          </p:spPr>
        </p:cxnSp>
      </p:grpSp>
      <p:sp>
        <p:nvSpPr>
          <p:cNvPr id="269" name="Google Shape;269;p19"/>
          <p:cNvSpPr/>
          <p:nvPr/>
        </p:nvSpPr>
        <p:spPr>
          <a:xfrm>
            <a:off x="5649144" y="1655031"/>
            <a:ext cx="725700" cy="280200"/>
          </a:xfrm>
          <a:prstGeom prst="roundRect">
            <a:avLst>
              <a:gd fmla="val 16667" name="adj"/>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Pod</a:t>
            </a:r>
            <a:endParaRPr>
              <a:solidFill>
                <a:schemeClr val="dk1"/>
              </a:solidFill>
            </a:endParaRPr>
          </a:p>
        </p:txBody>
      </p:sp>
      <p:sp>
        <p:nvSpPr>
          <p:cNvPr id="270" name="Google Shape;270;p19"/>
          <p:cNvSpPr/>
          <p:nvPr/>
        </p:nvSpPr>
        <p:spPr>
          <a:xfrm>
            <a:off x="5649144" y="2026506"/>
            <a:ext cx="725700" cy="280200"/>
          </a:xfrm>
          <a:prstGeom prst="roundRect">
            <a:avLst>
              <a:gd fmla="val 16667" name="adj"/>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Pod</a:t>
            </a:r>
            <a:endParaRPr>
              <a:solidFill>
                <a:schemeClr val="dk1"/>
              </a:solidFill>
            </a:endParaRPr>
          </a:p>
        </p:txBody>
      </p:sp>
      <p:sp>
        <p:nvSpPr>
          <p:cNvPr id="271" name="Google Shape;271;p19"/>
          <p:cNvSpPr/>
          <p:nvPr/>
        </p:nvSpPr>
        <p:spPr>
          <a:xfrm>
            <a:off x="5649144" y="3362656"/>
            <a:ext cx="725700" cy="280200"/>
          </a:xfrm>
          <a:prstGeom prst="roundRect">
            <a:avLst>
              <a:gd fmla="val 16667" name="adj"/>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Pod</a:t>
            </a:r>
            <a:endParaRPr>
              <a:solidFill>
                <a:schemeClr val="dk1"/>
              </a:solidFill>
            </a:endParaRPr>
          </a:p>
        </p:txBody>
      </p:sp>
      <p:sp>
        <p:nvSpPr>
          <p:cNvPr id="272" name="Google Shape;272;p19"/>
          <p:cNvSpPr/>
          <p:nvPr/>
        </p:nvSpPr>
        <p:spPr>
          <a:xfrm>
            <a:off x="5365750" y="1925625"/>
            <a:ext cx="1292400" cy="480000"/>
          </a:xfrm>
          <a:prstGeom prst="mathMultiply">
            <a:avLst>
              <a:gd fmla="val 4667" name="adj1"/>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9"/>
          <p:cNvSpPr/>
          <p:nvPr/>
        </p:nvSpPr>
        <p:spPr>
          <a:xfrm>
            <a:off x="5649144" y="3749956"/>
            <a:ext cx="725700" cy="280200"/>
          </a:xfrm>
          <a:prstGeom prst="roundRect">
            <a:avLst>
              <a:gd fmla="val 16667" name="adj"/>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Pod</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000"/>
                                        <p:tgtEl>
                                          <p:spTgt spid="2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1000"/>
                                        <p:tgtEl>
                                          <p:spTgt spid="2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1000"/>
                                        <p:tgtEl>
                                          <p:spTgt spid="269"/>
                                        </p:tgtEl>
                                      </p:cBhvr>
                                    </p:animEffect>
                                  </p:childTnLst>
                                </p:cTn>
                              </p:par>
                              <p:par>
                                <p:cTn fill="hold" nodeType="with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1000"/>
                                        <p:tgtEl>
                                          <p:spTgt spid="270"/>
                                        </p:tgtEl>
                                      </p:cBhvr>
                                    </p:animEffect>
                                  </p:childTnLst>
                                </p:cTn>
                              </p:par>
                              <p:par>
                                <p:cTn fill="hold" nodeType="with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000"/>
                                        <p:tgtEl>
                                          <p:spTgt spid="2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1000"/>
                                        <p:tgtEl>
                                          <p:spTgt spid="2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1000"/>
                                        <p:tgtEl>
                                          <p:spTgt spid="2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0"/>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zh-TW"/>
              <a:t>K8s Service (Load Balancer)</a:t>
            </a:r>
            <a:endParaRPr/>
          </a:p>
        </p:txBody>
      </p:sp>
      <p:sp>
        <p:nvSpPr>
          <p:cNvPr id="279" name="Google Shape;279;p2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TW"/>
              <a:t>‹#›</a:t>
            </a:fld>
            <a:endParaRPr/>
          </a:p>
        </p:txBody>
      </p:sp>
      <p:sp>
        <p:nvSpPr>
          <p:cNvPr id="280" name="Google Shape;280;p20"/>
          <p:cNvSpPr/>
          <p:nvPr/>
        </p:nvSpPr>
        <p:spPr>
          <a:xfrm>
            <a:off x="1916100" y="1511625"/>
            <a:ext cx="5641812" cy="3425652"/>
          </a:xfrm>
          <a:prstGeom prst="cloud">
            <a:avLst/>
          </a:prstGeom>
          <a:solidFill>
            <a:srgbClr val="3970E4"/>
          </a:solidFill>
          <a:ln cap="flat" cmpd="sng" w="9525">
            <a:solidFill>
              <a:srgbClr val="3970E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solidFill>
                <a:schemeClr val="dk1"/>
              </a:solidFill>
            </a:endParaRPr>
          </a:p>
        </p:txBody>
      </p:sp>
      <p:sp>
        <p:nvSpPr>
          <p:cNvPr id="281" name="Google Shape;281;p20"/>
          <p:cNvSpPr/>
          <p:nvPr/>
        </p:nvSpPr>
        <p:spPr>
          <a:xfrm>
            <a:off x="5481632" y="1849282"/>
            <a:ext cx="1212300" cy="999600"/>
          </a:xfrm>
          <a:prstGeom prst="roundRect">
            <a:avLst>
              <a:gd fmla="val 16667" name="adj"/>
            </a:avLst>
          </a:prstGeom>
          <a:solidFill>
            <a:srgbClr val="999999"/>
          </a:solidFill>
          <a:ln cap="flat" cmpd="sng" w="9525">
            <a:solidFill>
              <a:srgbClr val="999999"/>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lang="zh-TW">
                <a:solidFill>
                  <a:schemeClr val="dk1"/>
                </a:solidFill>
              </a:rPr>
              <a:t>Worker</a:t>
            </a:r>
            <a:endParaRPr>
              <a:solidFill>
                <a:schemeClr val="dk1"/>
              </a:solidFill>
            </a:endParaRPr>
          </a:p>
        </p:txBody>
      </p:sp>
      <p:sp>
        <p:nvSpPr>
          <p:cNvPr id="282" name="Google Shape;282;p20"/>
          <p:cNvSpPr/>
          <p:nvPr/>
        </p:nvSpPr>
        <p:spPr>
          <a:xfrm>
            <a:off x="5747429" y="1983205"/>
            <a:ext cx="680700" cy="241800"/>
          </a:xfrm>
          <a:prstGeom prst="roundRect">
            <a:avLst>
              <a:gd fmla="val 16667" name="adj"/>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Pod</a:t>
            </a:r>
            <a:endParaRPr>
              <a:solidFill>
                <a:schemeClr val="dk1"/>
              </a:solidFill>
            </a:endParaRPr>
          </a:p>
        </p:txBody>
      </p:sp>
      <p:sp>
        <p:nvSpPr>
          <p:cNvPr id="283" name="Google Shape;283;p20"/>
          <p:cNvSpPr/>
          <p:nvPr/>
        </p:nvSpPr>
        <p:spPr>
          <a:xfrm>
            <a:off x="1652425" y="2120924"/>
            <a:ext cx="951600" cy="456300"/>
          </a:xfrm>
          <a:prstGeom prst="rect">
            <a:avLst/>
          </a:prstGeom>
          <a:solidFill>
            <a:srgbClr val="F1C232"/>
          </a:solidFill>
          <a:ln cap="flat" cmpd="sng" w="9525">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Load</a:t>
            </a:r>
            <a:endParaRPr>
              <a:solidFill>
                <a:schemeClr val="dk1"/>
              </a:solidFill>
            </a:endParaRPr>
          </a:p>
          <a:p>
            <a:pPr indent="0" lvl="0" marL="0" rtl="0" algn="ctr">
              <a:spcBef>
                <a:spcPts val="0"/>
              </a:spcBef>
              <a:spcAft>
                <a:spcPts val="0"/>
              </a:spcAft>
              <a:buNone/>
            </a:pPr>
            <a:r>
              <a:rPr lang="zh-TW">
                <a:solidFill>
                  <a:schemeClr val="dk1"/>
                </a:solidFill>
              </a:rPr>
              <a:t>Balancer</a:t>
            </a:r>
            <a:endParaRPr>
              <a:solidFill>
                <a:schemeClr val="dk1"/>
              </a:solidFill>
            </a:endParaRPr>
          </a:p>
        </p:txBody>
      </p:sp>
      <p:sp>
        <p:nvSpPr>
          <p:cNvPr id="284" name="Google Shape;284;p20"/>
          <p:cNvSpPr/>
          <p:nvPr/>
        </p:nvSpPr>
        <p:spPr>
          <a:xfrm>
            <a:off x="5406048" y="2560342"/>
            <a:ext cx="224700" cy="201900"/>
          </a:xfrm>
          <a:prstGeom prst="rect">
            <a:avLst/>
          </a:prstGeom>
          <a:solidFill>
            <a:srgbClr val="F1C232"/>
          </a:solidFill>
          <a:ln cap="flat" cmpd="sng" w="9525">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5" name="Google Shape;285;p20"/>
          <p:cNvCxnSpPr>
            <a:stCxn id="284" idx="3"/>
            <a:endCxn id="282" idx="1"/>
          </p:cNvCxnSpPr>
          <p:nvPr/>
        </p:nvCxnSpPr>
        <p:spPr>
          <a:xfrm flipH="1" rot="10800000">
            <a:off x="5630748" y="2104192"/>
            <a:ext cx="116700" cy="557100"/>
          </a:xfrm>
          <a:prstGeom prst="curvedConnector3">
            <a:avLst>
              <a:gd fmla="val 50010" name="adj1"/>
            </a:avLst>
          </a:prstGeom>
          <a:noFill/>
          <a:ln cap="flat" cmpd="sng" w="9525">
            <a:solidFill>
              <a:srgbClr val="FFD966"/>
            </a:solidFill>
            <a:prstDash val="solid"/>
            <a:round/>
            <a:headEnd len="med" w="med" type="none"/>
            <a:tailEnd len="med" w="med" type="none"/>
          </a:ln>
        </p:spPr>
      </p:cxnSp>
      <p:grpSp>
        <p:nvGrpSpPr>
          <p:cNvPr id="286" name="Google Shape;286;p20"/>
          <p:cNvGrpSpPr/>
          <p:nvPr/>
        </p:nvGrpSpPr>
        <p:grpSpPr>
          <a:xfrm>
            <a:off x="5443836" y="3065182"/>
            <a:ext cx="1287884" cy="999600"/>
            <a:chOff x="5406048" y="3331307"/>
            <a:chExt cx="1287884" cy="999600"/>
          </a:xfrm>
        </p:grpSpPr>
        <p:sp>
          <p:nvSpPr>
            <p:cNvPr id="287" name="Google Shape;287;p20"/>
            <p:cNvSpPr/>
            <p:nvPr/>
          </p:nvSpPr>
          <p:spPr>
            <a:xfrm>
              <a:off x="5481632" y="3331307"/>
              <a:ext cx="1212300" cy="999600"/>
            </a:xfrm>
            <a:prstGeom prst="roundRect">
              <a:avLst>
                <a:gd fmla="val 16667" name="adj"/>
              </a:avLst>
            </a:prstGeom>
            <a:solidFill>
              <a:srgbClr val="999999"/>
            </a:solidFill>
            <a:ln cap="flat" cmpd="sng" w="9525">
              <a:solidFill>
                <a:srgbClr val="999999"/>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lang="zh-TW">
                  <a:solidFill>
                    <a:schemeClr val="dk1"/>
                  </a:solidFill>
                </a:rPr>
                <a:t>Worker</a:t>
              </a:r>
              <a:endParaRPr>
                <a:solidFill>
                  <a:schemeClr val="dk1"/>
                </a:solidFill>
              </a:endParaRPr>
            </a:p>
          </p:txBody>
        </p:sp>
        <p:sp>
          <p:nvSpPr>
            <p:cNvPr id="288" name="Google Shape;288;p20"/>
            <p:cNvSpPr/>
            <p:nvPr/>
          </p:nvSpPr>
          <p:spPr>
            <a:xfrm>
              <a:off x="5747429" y="3388552"/>
              <a:ext cx="680700" cy="241800"/>
            </a:xfrm>
            <a:prstGeom prst="roundRect">
              <a:avLst>
                <a:gd fmla="val 16667" name="adj"/>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Pod</a:t>
              </a:r>
              <a:endParaRPr>
                <a:solidFill>
                  <a:schemeClr val="dk1"/>
                </a:solidFill>
              </a:endParaRPr>
            </a:p>
          </p:txBody>
        </p:sp>
        <p:sp>
          <p:nvSpPr>
            <p:cNvPr id="289" name="Google Shape;289;p20"/>
            <p:cNvSpPr/>
            <p:nvPr/>
          </p:nvSpPr>
          <p:spPr>
            <a:xfrm>
              <a:off x="5747429" y="3710188"/>
              <a:ext cx="680700" cy="241800"/>
            </a:xfrm>
            <a:prstGeom prst="roundRect">
              <a:avLst>
                <a:gd fmla="val 16667" name="adj"/>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TW">
                  <a:solidFill>
                    <a:schemeClr val="dk1"/>
                  </a:solidFill>
                </a:rPr>
                <a:t>Pod</a:t>
              </a:r>
              <a:endParaRPr>
                <a:solidFill>
                  <a:schemeClr val="dk1"/>
                </a:solidFill>
              </a:endParaRPr>
            </a:p>
          </p:txBody>
        </p:sp>
        <p:sp>
          <p:nvSpPr>
            <p:cNvPr id="290" name="Google Shape;290;p20"/>
            <p:cNvSpPr/>
            <p:nvPr/>
          </p:nvSpPr>
          <p:spPr>
            <a:xfrm>
              <a:off x="5406048" y="4046596"/>
              <a:ext cx="224700" cy="201900"/>
            </a:xfrm>
            <a:prstGeom prst="rect">
              <a:avLst/>
            </a:prstGeom>
            <a:solidFill>
              <a:srgbClr val="F1C232"/>
            </a:solidFill>
            <a:ln cap="flat" cmpd="sng" w="9525">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91" name="Google Shape;291;p20"/>
            <p:cNvCxnSpPr>
              <a:stCxn id="290" idx="3"/>
              <a:endCxn id="288" idx="1"/>
            </p:cNvCxnSpPr>
            <p:nvPr/>
          </p:nvCxnSpPr>
          <p:spPr>
            <a:xfrm flipH="1" rot="10800000">
              <a:off x="5630748" y="3509446"/>
              <a:ext cx="116700" cy="638100"/>
            </a:xfrm>
            <a:prstGeom prst="curvedConnector3">
              <a:avLst>
                <a:gd fmla="val 50010" name="adj1"/>
              </a:avLst>
            </a:prstGeom>
            <a:noFill/>
            <a:ln cap="flat" cmpd="sng" w="9525">
              <a:solidFill>
                <a:srgbClr val="FFD966"/>
              </a:solidFill>
              <a:prstDash val="solid"/>
              <a:round/>
              <a:headEnd len="med" w="med" type="none"/>
              <a:tailEnd len="med" w="med" type="none"/>
            </a:ln>
          </p:spPr>
        </p:cxnSp>
        <p:cxnSp>
          <p:nvCxnSpPr>
            <p:cNvPr id="292" name="Google Shape;292;p20"/>
            <p:cNvCxnSpPr>
              <a:stCxn id="290" idx="3"/>
              <a:endCxn id="289" idx="1"/>
            </p:cNvCxnSpPr>
            <p:nvPr/>
          </p:nvCxnSpPr>
          <p:spPr>
            <a:xfrm flipH="1" rot="10800000">
              <a:off x="5630748" y="3831046"/>
              <a:ext cx="116700" cy="316500"/>
            </a:xfrm>
            <a:prstGeom prst="curvedConnector3">
              <a:avLst>
                <a:gd fmla="val 50010" name="adj1"/>
              </a:avLst>
            </a:prstGeom>
            <a:noFill/>
            <a:ln cap="flat" cmpd="sng" w="9525">
              <a:solidFill>
                <a:srgbClr val="FFD966"/>
              </a:solidFill>
              <a:prstDash val="solid"/>
              <a:round/>
              <a:headEnd len="med" w="med" type="none"/>
              <a:tailEnd len="med" w="med" type="none"/>
            </a:ln>
          </p:spPr>
        </p:cxnSp>
      </p:grpSp>
      <p:cxnSp>
        <p:nvCxnSpPr>
          <p:cNvPr id="293" name="Google Shape;293;p20"/>
          <p:cNvCxnSpPr>
            <a:stCxn id="283" idx="3"/>
            <a:endCxn id="284" idx="1"/>
          </p:cNvCxnSpPr>
          <p:nvPr/>
        </p:nvCxnSpPr>
        <p:spPr>
          <a:xfrm>
            <a:off x="2604025" y="2349074"/>
            <a:ext cx="2802000" cy="312300"/>
          </a:xfrm>
          <a:prstGeom prst="curvedConnector3">
            <a:avLst>
              <a:gd fmla="val 50000" name="adj1"/>
            </a:avLst>
          </a:prstGeom>
          <a:noFill/>
          <a:ln cap="flat" cmpd="sng" w="9525">
            <a:solidFill>
              <a:srgbClr val="FFD966"/>
            </a:solidFill>
            <a:prstDash val="solid"/>
            <a:round/>
            <a:headEnd len="med" w="med" type="none"/>
            <a:tailEnd len="med" w="med" type="none"/>
          </a:ln>
        </p:spPr>
      </p:cxnSp>
      <p:cxnSp>
        <p:nvCxnSpPr>
          <p:cNvPr id="294" name="Google Shape;294;p20"/>
          <p:cNvCxnSpPr>
            <a:stCxn id="283" idx="3"/>
            <a:endCxn id="290" idx="1"/>
          </p:cNvCxnSpPr>
          <p:nvPr/>
        </p:nvCxnSpPr>
        <p:spPr>
          <a:xfrm>
            <a:off x="2604025" y="2349074"/>
            <a:ext cx="2839800" cy="1532400"/>
          </a:xfrm>
          <a:prstGeom prst="curvedConnector3">
            <a:avLst>
              <a:gd fmla="val 50000" name="adj1"/>
            </a:avLst>
          </a:prstGeom>
          <a:noFill/>
          <a:ln cap="flat" cmpd="sng" w="9525">
            <a:solidFill>
              <a:srgbClr val="FFD966"/>
            </a:solidFill>
            <a:prstDash val="solid"/>
            <a:round/>
            <a:headEnd len="med" w="med" type="none"/>
            <a:tailEnd len="med" w="med" type="none"/>
          </a:ln>
        </p:spPr>
      </p:cxnSp>
      <p:pic>
        <p:nvPicPr>
          <p:cNvPr id="295" name="Google Shape;295;p20"/>
          <p:cNvPicPr preferRelativeResize="0"/>
          <p:nvPr/>
        </p:nvPicPr>
        <p:blipFill>
          <a:blip r:embed="rId3">
            <a:alphaModFix/>
          </a:blip>
          <a:stretch>
            <a:fillRect/>
          </a:stretch>
        </p:blipFill>
        <p:spPr>
          <a:xfrm>
            <a:off x="653950" y="3537050"/>
            <a:ext cx="698001" cy="698001"/>
          </a:xfrm>
          <a:prstGeom prst="rect">
            <a:avLst/>
          </a:prstGeom>
          <a:noFill/>
          <a:ln>
            <a:noFill/>
          </a:ln>
        </p:spPr>
      </p:pic>
      <p:cxnSp>
        <p:nvCxnSpPr>
          <p:cNvPr id="296" name="Google Shape;296;p20"/>
          <p:cNvCxnSpPr>
            <a:stCxn id="295" idx="0"/>
            <a:endCxn id="283" idx="1"/>
          </p:cNvCxnSpPr>
          <p:nvPr/>
        </p:nvCxnSpPr>
        <p:spPr>
          <a:xfrm rot="-5400000">
            <a:off x="733700" y="2618300"/>
            <a:ext cx="1188000" cy="649500"/>
          </a:xfrm>
          <a:prstGeom prst="curvedConnector2">
            <a:avLst/>
          </a:prstGeom>
          <a:noFill/>
          <a:ln cap="flat" cmpd="sng" w="9525">
            <a:solidFill>
              <a:srgbClr val="FFD966"/>
            </a:solidFill>
            <a:prstDash val="solid"/>
            <a:round/>
            <a:headEnd len="med" w="med" type="none"/>
            <a:tailEnd len="med" w="med"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1"/>
          <p:cNvSpPr txBox="1"/>
          <p:nvPr>
            <p:ph type="title"/>
          </p:nvPr>
        </p:nvSpPr>
        <p:spPr>
          <a:xfrm>
            <a:off x="952525" y="2094450"/>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zh-TW" sz="3800"/>
              <a:t>實驗架構</a:t>
            </a:r>
            <a:endParaRPr sz="3800"/>
          </a:p>
        </p:txBody>
      </p:sp>
      <p:sp>
        <p:nvSpPr>
          <p:cNvPr id="302" name="Google Shape;302;p2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