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y="5143500" cx="9144000"/>
  <p:notesSz cx="6858000" cy="9144000"/>
  <p:embeddedFontLst>
    <p:embeddedFont>
      <p:font typeface="Nuni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CD5D804-9A64-4EB0-AC7D-98960B1839BB}">
  <a:tblStyle styleId="{7CD5D804-9A64-4EB0-AC7D-98960B1839B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Nunito-bold.fntdata"/><Relationship Id="rId25" Type="http://schemas.openxmlformats.org/officeDocument/2006/relationships/font" Target="fonts/Nunito-regular.fntdata"/><Relationship Id="rId28" Type="http://schemas.openxmlformats.org/officeDocument/2006/relationships/font" Target="fonts/Nunito-boldItalic.fntdata"/><Relationship Id="rId27" Type="http://schemas.openxmlformats.org/officeDocument/2006/relationships/font" Target="fonts/Nunit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19d05cbd8bc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19d05cbd8b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1b0a3f482be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1b0a3f482be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1b0a3f482be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1b0a3f482be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19d05cbd8b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19d05cbd8b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19d05cbd8bc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19d05cbd8bc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1b0a3f482be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1b0a3f482b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1b0a3f482be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1b0a3f482b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g19d05cbd8bc_0_3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19d05cbd8bc_0_3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1b0a3f482be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1b0a3f482be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9ce5902fea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19ce5902fea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9ce5902fea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19ce5902fea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9ce5902fea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9ce5902fea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9ce5902fea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19ce5902fea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19d05cbd8b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19d05cbd8b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9d05cbd8bc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19d05cbd8bc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19d05cbd8bc_0_2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19d05cbd8bc_0_2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19d05cbd8bc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19d05cbd8bc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0.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1.png"/><Relationship Id="rId5"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816150" y="1847700"/>
            <a:ext cx="75117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zh-TW"/>
              <a:t>結合祕密共享演算法的音檔隱寫術</a:t>
            </a:r>
            <a:endParaRPr/>
          </a:p>
        </p:txBody>
      </p:sp>
      <p:sp>
        <p:nvSpPr>
          <p:cNvPr id="129" name="Google Shape;129;p13"/>
          <p:cNvSpPr txBox="1"/>
          <p:nvPr>
            <p:ph idx="1" type="subTitle"/>
          </p:nvPr>
        </p:nvSpPr>
        <p:spPr>
          <a:xfrm>
            <a:off x="1891350" y="3444445"/>
            <a:ext cx="5361300" cy="8541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zh-TW"/>
              <a:t>洪胤勛 吳坤熹</a:t>
            </a:r>
            <a:endParaRPr/>
          </a:p>
          <a:p>
            <a:pPr indent="0" lvl="0" marL="0" rtl="0" algn="ctr">
              <a:spcBef>
                <a:spcPts val="0"/>
              </a:spcBef>
              <a:spcAft>
                <a:spcPts val="0"/>
              </a:spcAft>
              <a:buNone/>
            </a:pPr>
            <a:r>
              <a:rPr lang="zh-TW"/>
              <a:t>國立暨南國際大學 資訊工程學系</a:t>
            </a:r>
            <a:endParaRPr/>
          </a:p>
          <a:p>
            <a:pPr indent="0" lvl="0" marL="0" rtl="0" algn="ctr">
              <a:spcBef>
                <a:spcPts val="0"/>
              </a:spcBef>
              <a:spcAft>
                <a:spcPts val="0"/>
              </a:spcAft>
              <a:buNone/>
            </a:pPr>
            <a:r>
              <a:rPr lang="zh-TW"/>
              <a:t>{s108321019,solomon}@ncnu.edu.tw</a:t>
            </a:r>
            <a:endParaRPr/>
          </a:p>
        </p:txBody>
      </p:sp>
      <p:sp>
        <p:nvSpPr>
          <p:cNvPr id="130" name="Google Shape;130;p1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131" name="Google Shape;131;p13"/>
          <p:cNvSpPr txBox="1"/>
          <p:nvPr/>
        </p:nvSpPr>
        <p:spPr>
          <a:xfrm>
            <a:off x="1828975" y="4723525"/>
            <a:ext cx="71049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000">
                <a:latin typeface="Calibri"/>
                <a:ea typeface="Calibri"/>
                <a:cs typeface="Calibri"/>
                <a:sym typeface="Calibri"/>
              </a:rPr>
              <a:t>本研究成果感謝國立暨南國際大學與埔基醫療財團法人埔里基督教醫院產學合作之「埔暨計畫」(111-PuChiAIR-006) 經費贊助</a:t>
            </a:r>
            <a:endParaRPr sz="10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22"/>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研究動機</a:t>
            </a:r>
            <a:endParaRPr/>
          </a:p>
        </p:txBody>
      </p:sp>
      <p:sp>
        <p:nvSpPr>
          <p:cNvPr id="265" name="Google Shape;265;p2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266" name="Google Shape;266;p22"/>
          <p:cNvSpPr txBox="1"/>
          <p:nvPr/>
        </p:nvSpPr>
        <p:spPr>
          <a:xfrm>
            <a:off x="819150" y="1800200"/>
            <a:ext cx="6541500" cy="10158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祕密共享與一般的祕密不同，會拆分成許多 shares</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要如何去保存這些shares，讓他不容易被破壞與破解</a:t>
            </a:r>
            <a:endParaRPr sz="180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23"/>
          <p:cNvSpPr txBox="1"/>
          <p:nvPr>
            <p:ph type="title"/>
          </p:nvPr>
        </p:nvSpPr>
        <p:spPr>
          <a:xfrm>
            <a:off x="952525" y="209445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zh-TW" sz="3800"/>
              <a:t>文獻回顧</a:t>
            </a:r>
            <a:endParaRPr sz="3800"/>
          </a:p>
        </p:txBody>
      </p:sp>
      <p:sp>
        <p:nvSpPr>
          <p:cNvPr id="272" name="Google Shape;272;p2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文獻回顧</a:t>
            </a:r>
            <a:endParaRPr/>
          </a:p>
        </p:txBody>
      </p:sp>
      <p:sp>
        <p:nvSpPr>
          <p:cNvPr id="278" name="Google Shape;278;p2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279" name="Google Shape;279;p24"/>
          <p:cNvSpPr txBox="1"/>
          <p:nvPr/>
        </p:nvSpPr>
        <p:spPr>
          <a:xfrm>
            <a:off x="819150" y="1800200"/>
            <a:ext cx="6541500" cy="21240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Secret sharing with multi-cover adaptive steganography</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zh-TW" sz="1800">
                <a:latin typeface="Calibri"/>
                <a:ea typeface="Calibri"/>
                <a:cs typeface="Calibri"/>
                <a:sym typeface="Calibri"/>
              </a:rPr>
              <a:t>把shares藏在圖片裡</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Cyber warfare: steganography vs. steganalysis</a:t>
            </a:r>
            <a:endParaRPr sz="1800">
              <a:latin typeface="Calibri"/>
              <a:ea typeface="Calibri"/>
              <a:cs typeface="Calibri"/>
              <a:sym typeface="Calibri"/>
            </a:endParaRPr>
          </a:p>
          <a:p>
            <a:pPr indent="-342900" lvl="1" marL="914400" rtl="0" algn="l">
              <a:spcBef>
                <a:spcPts val="0"/>
              </a:spcBef>
              <a:spcAft>
                <a:spcPts val="0"/>
              </a:spcAft>
              <a:buSzPts val="1800"/>
              <a:buFont typeface="Calibri"/>
              <a:buChar char="○"/>
            </a:pPr>
            <a:r>
              <a:rPr lang="zh-TW" sz="1800">
                <a:latin typeface="Calibri"/>
                <a:ea typeface="Calibri"/>
                <a:cs typeface="Calibri"/>
                <a:sym typeface="Calibri"/>
              </a:rPr>
              <a:t>在圖片裡做 LSB(Least Significant Bit) 隱寫術容易被偵測到</a:t>
            </a:r>
            <a:endParaRPr sz="1800">
              <a:latin typeface="Calibri"/>
              <a:ea typeface="Calibri"/>
              <a:cs typeface="Calibri"/>
              <a:sym typeface="Calibri"/>
            </a:endParaRPr>
          </a:p>
          <a:p>
            <a:pPr indent="0" lvl="0" marL="0" rtl="0" algn="l">
              <a:spcBef>
                <a:spcPts val="0"/>
              </a:spcBef>
              <a:spcAft>
                <a:spcPts val="0"/>
              </a:spcAft>
              <a:buNone/>
            </a:pPr>
            <a:r>
              <a:rPr lang="zh-TW" sz="1800">
                <a:latin typeface="Calibri"/>
                <a:ea typeface="Calibri"/>
                <a:cs typeface="Calibri"/>
                <a:sym typeface="Calibri"/>
              </a:rPr>
              <a:t>=&gt; 藏在聲音裡</a:t>
            </a:r>
            <a:endParaRPr sz="180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5"/>
          <p:cNvSpPr txBox="1"/>
          <p:nvPr>
            <p:ph type="title"/>
          </p:nvPr>
        </p:nvSpPr>
        <p:spPr>
          <a:xfrm>
            <a:off x="819150" y="209445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zh-TW" sz="3800"/>
              <a:t>實驗架構</a:t>
            </a:r>
            <a:endParaRPr sz="3800"/>
          </a:p>
        </p:txBody>
      </p:sp>
      <p:sp>
        <p:nvSpPr>
          <p:cNvPr id="285" name="Google Shape;285;p2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實驗架構</a:t>
            </a:r>
            <a:endParaRPr/>
          </a:p>
        </p:txBody>
      </p:sp>
      <p:sp>
        <p:nvSpPr>
          <p:cNvPr id="291" name="Google Shape;291;p2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292" name="Google Shape;292;p26"/>
          <p:cNvSpPr txBox="1"/>
          <p:nvPr/>
        </p:nvSpPr>
        <p:spPr>
          <a:xfrm>
            <a:off x="819150" y="1800200"/>
            <a:ext cx="6541500" cy="10158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sender 決定 </a:t>
            </a:r>
            <a:r>
              <a:rPr lang="zh-TW" sz="1800">
                <a:latin typeface="Calibri"/>
                <a:ea typeface="Calibri"/>
                <a:cs typeface="Calibri"/>
                <a:sym typeface="Calibri"/>
              </a:rPr>
              <a:t>k (threshold), </a:t>
            </a:r>
            <a:r>
              <a:rPr lang="zh-TW" sz="1800">
                <a:latin typeface="Calibri"/>
                <a:ea typeface="Calibri"/>
                <a:cs typeface="Calibri"/>
                <a:sym typeface="Calibri"/>
              </a:rPr>
              <a:t>n (shares總數)</a:t>
            </a:r>
            <a:endParaRPr sz="1800">
              <a:latin typeface="Calibri"/>
              <a:ea typeface="Calibri"/>
              <a:cs typeface="Calibri"/>
              <a:sym typeface="Calibri"/>
            </a:endParaRPr>
          </a:p>
          <a:p>
            <a:pPr indent="0" lvl="0" marL="45720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由 ssss (Shamir's Secret Sharing Scheme) 產生 shares</a:t>
            </a:r>
            <a:endParaRPr sz="1800">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7"/>
          <p:cNvSpPr/>
          <p:nvPr/>
        </p:nvSpPr>
        <p:spPr>
          <a:xfrm>
            <a:off x="6518250" y="2042625"/>
            <a:ext cx="1660500" cy="23007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7"/>
          <p:cNvSpPr/>
          <p:nvPr/>
        </p:nvSpPr>
        <p:spPr>
          <a:xfrm>
            <a:off x="755800" y="2042625"/>
            <a:ext cx="2448300" cy="2300700"/>
          </a:xfrm>
          <a:prstGeom prst="rect">
            <a:avLst/>
          </a:prstGeom>
          <a:no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2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實驗架構</a:t>
            </a:r>
            <a:endParaRPr/>
          </a:p>
        </p:txBody>
      </p:sp>
      <p:sp>
        <p:nvSpPr>
          <p:cNvPr id="300" name="Google Shape;300;p2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301" name="Google Shape;301;p27"/>
          <p:cNvSpPr txBox="1"/>
          <p:nvPr/>
        </p:nvSpPr>
        <p:spPr>
          <a:xfrm>
            <a:off x="1623500" y="4308300"/>
            <a:ext cx="782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sender</a:t>
            </a:r>
            <a:endParaRPr>
              <a:latin typeface="Calibri"/>
              <a:ea typeface="Calibri"/>
              <a:cs typeface="Calibri"/>
              <a:sym typeface="Calibri"/>
            </a:endParaRPr>
          </a:p>
        </p:txBody>
      </p:sp>
      <p:sp>
        <p:nvSpPr>
          <p:cNvPr id="302" name="Google Shape;302;p27"/>
          <p:cNvSpPr txBox="1"/>
          <p:nvPr/>
        </p:nvSpPr>
        <p:spPr>
          <a:xfrm>
            <a:off x="7120650" y="4308300"/>
            <a:ext cx="782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receiver</a:t>
            </a:r>
            <a:endParaRPr>
              <a:latin typeface="Calibri"/>
              <a:ea typeface="Calibri"/>
              <a:cs typeface="Calibri"/>
              <a:sym typeface="Calibri"/>
            </a:endParaRPr>
          </a:p>
        </p:txBody>
      </p:sp>
      <p:sp>
        <p:nvSpPr>
          <p:cNvPr id="303" name="Google Shape;303;p27"/>
          <p:cNvSpPr txBox="1"/>
          <p:nvPr/>
        </p:nvSpPr>
        <p:spPr>
          <a:xfrm>
            <a:off x="720800" y="2394525"/>
            <a:ext cx="1058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sound</a:t>
            </a:r>
            <a:r>
              <a:rPr lang="zh-TW">
                <a:latin typeface="Calibri"/>
                <a:ea typeface="Calibri"/>
                <a:cs typeface="Calibri"/>
                <a:sym typeface="Calibri"/>
              </a:rPr>
              <a:t>_data</a:t>
            </a:r>
            <a:endParaRPr>
              <a:latin typeface="Calibri"/>
              <a:ea typeface="Calibri"/>
              <a:cs typeface="Calibri"/>
              <a:sym typeface="Calibri"/>
            </a:endParaRPr>
          </a:p>
        </p:txBody>
      </p:sp>
      <p:sp>
        <p:nvSpPr>
          <p:cNvPr id="304" name="Google Shape;304;p27"/>
          <p:cNvSpPr txBox="1"/>
          <p:nvPr/>
        </p:nvSpPr>
        <p:spPr>
          <a:xfrm>
            <a:off x="2250200" y="2394525"/>
            <a:ext cx="1109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stego_data</a:t>
            </a:r>
            <a:endParaRPr>
              <a:latin typeface="Calibri"/>
              <a:ea typeface="Calibri"/>
              <a:cs typeface="Calibri"/>
              <a:sym typeface="Calibri"/>
            </a:endParaRPr>
          </a:p>
        </p:txBody>
      </p:sp>
      <p:cxnSp>
        <p:nvCxnSpPr>
          <p:cNvPr id="305" name="Google Shape;305;p27"/>
          <p:cNvCxnSpPr>
            <a:stCxn id="303" idx="3"/>
            <a:endCxn id="304" idx="1"/>
          </p:cNvCxnSpPr>
          <p:nvPr/>
        </p:nvCxnSpPr>
        <p:spPr>
          <a:xfrm>
            <a:off x="1779200" y="2594625"/>
            <a:ext cx="471000" cy="0"/>
          </a:xfrm>
          <a:prstGeom prst="straightConnector1">
            <a:avLst/>
          </a:prstGeom>
          <a:noFill/>
          <a:ln cap="flat" cmpd="sng" w="9525">
            <a:solidFill>
              <a:srgbClr val="FF0000"/>
            </a:solidFill>
            <a:prstDash val="solid"/>
            <a:round/>
            <a:headEnd len="med" w="med" type="none"/>
            <a:tailEnd len="med" w="med" type="triangle"/>
          </a:ln>
        </p:spPr>
      </p:cxnSp>
      <p:sp>
        <p:nvSpPr>
          <p:cNvPr id="306" name="Google Shape;306;p27"/>
          <p:cNvSpPr txBox="1"/>
          <p:nvPr/>
        </p:nvSpPr>
        <p:spPr>
          <a:xfrm>
            <a:off x="2394500" y="3739300"/>
            <a:ext cx="820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wav_file</a:t>
            </a:r>
            <a:endParaRPr>
              <a:latin typeface="Calibri"/>
              <a:ea typeface="Calibri"/>
              <a:cs typeface="Calibri"/>
              <a:sym typeface="Calibri"/>
            </a:endParaRPr>
          </a:p>
        </p:txBody>
      </p:sp>
      <p:cxnSp>
        <p:nvCxnSpPr>
          <p:cNvPr id="307" name="Google Shape;307;p27"/>
          <p:cNvCxnSpPr>
            <a:stCxn id="304" idx="2"/>
            <a:endCxn id="306" idx="0"/>
          </p:cNvCxnSpPr>
          <p:nvPr/>
        </p:nvCxnSpPr>
        <p:spPr>
          <a:xfrm>
            <a:off x="2804750" y="2794725"/>
            <a:ext cx="0" cy="944700"/>
          </a:xfrm>
          <a:prstGeom prst="straightConnector1">
            <a:avLst/>
          </a:prstGeom>
          <a:noFill/>
          <a:ln cap="flat" cmpd="sng" w="9525">
            <a:solidFill>
              <a:srgbClr val="FF0000"/>
            </a:solidFill>
            <a:prstDash val="solid"/>
            <a:round/>
            <a:headEnd len="med" w="med" type="none"/>
            <a:tailEnd len="med" w="med" type="triangle"/>
          </a:ln>
        </p:spPr>
      </p:cxnSp>
      <p:sp>
        <p:nvSpPr>
          <p:cNvPr id="308" name="Google Shape;308;p27"/>
          <p:cNvSpPr txBox="1"/>
          <p:nvPr/>
        </p:nvSpPr>
        <p:spPr>
          <a:xfrm>
            <a:off x="6938250" y="3739300"/>
            <a:ext cx="820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wav_file</a:t>
            </a:r>
            <a:endParaRPr>
              <a:latin typeface="Calibri"/>
              <a:ea typeface="Calibri"/>
              <a:cs typeface="Calibri"/>
              <a:sym typeface="Calibri"/>
            </a:endParaRPr>
          </a:p>
        </p:txBody>
      </p:sp>
      <p:cxnSp>
        <p:nvCxnSpPr>
          <p:cNvPr id="309" name="Google Shape;309;p27"/>
          <p:cNvCxnSpPr>
            <a:stCxn id="306" idx="3"/>
            <a:endCxn id="308" idx="1"/>
          </p:cNvCxnSpPr>
          <p:nvPr/>
        </p:nvCxnSpPr>
        <p:spPr>
          <a:xfrm>
            <a:off x="3215000" y="3939400"/>
            <a:ext cx="3723300" cy="0"/>
          </a:xfrm>
          <a:prstGeom prst="straightConnector1">
            <a:avLst/>
          </a:prstGeom>
          <a:noFill/>
          <a:ln cap="flat" cmpd="sng" w="9525">
            <a:solidFill>
              <a:srgbClr val="FF0000"/>
            </a:solidFill>
            <a:prstDash val="solid"/>
            <a:round/>
            <a:headEnd len="med" w="med" type="none"/>
            <a:tailEnd len="med" w="med" type="triangle"/>
          </a:ln>
        </p:spPr>
      </p:cxnSp>
      <p:sp>
        <p:nvSpPr>
          <p:cNvPr id="310" name="Google Shape;310;p27"/>
          <p:cNvSpPr txBox="1"/>
          <p:nvPr/>
        </p:nvSpPr>
        <p:spPr>
          <a:xfrm>
            <a:off x="2443850" y="1642400"/>
            <a:ext cx="7218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a:latin typeface="Calibri"/>
                <a:ea typeface="Calibri"/>
                <a:cs typeface="Calibri"/>
                <a:sym typeface="Calibri"/>
              </a:rPr>
              <a:t>share</a:t>
            </a:r>
            <a:endParaRPr>
              <a:latin typeface="Calibri"/>
              <a:ea typeface="Calibri"/>
              <a:cs typeface="Calibri"/>
              <a:sym typeface="Calibri"/>
            </a:endParaRPr>
          </a:p>
        </p:txBody>
      </p:sp>
      <p:cxnSp>
        <p:nvCxnSpPr>
          <p:cNvPr id="311" name="Google Shape;311;p27"/>
          <p:cNvCxnSpPr>
            <a:stCxn id="310" idx="2"/>
            <a:endCxn id="304" idx="0"/>
          </p:cNvCxnSpPr>
          <p:nvPr/>
        </p:nvCxnSpPr>
        <p:spPr>
          <a:xfrm>
            <a:off x="2804750" y="2042600"/>
            <a:ext cx="0" cy="351900"/>
          </a:xfrm>
          <a:prstGeom prst="straightConnector1">
            <a:avLst/>
          </a:prstGeom>
          <a:noFill/>
          <a:ln cap="flat" cmpd="sng" w="9525">
            <a:solidFill>
              <a:srgbClr val="0000FF"/>
            </a:solidFill>
            <a:prstDash val="solid"/>
            <a:round/>
            <a:headEnd len="med" w="med" type="none"/>
            <a:tailEnd len="med" w="med" type="triangle"/>
          </a:ln>
        </p:spPr>
      </p:cxnSp>
      <p:cxnSp>
        <p:nvCxnSpPr>
          <p:cNvPr id="312" name="Google Shape;312;p27"/>
          <p:cNvCxnSpPr>
            <a:stCxn id="308" idx="0"/>
            <a:endCxn id="313" idx="2"/>
          </p:cNvCxnSpPr>
          <p:nvPr/>
        </p:nvCxnSpPr>
        <p:spPr>
          <a:xfrm rot="10800000">
            <a:off x="7348500" y="2794600"/>
            <a:ext cx="0" cy="944700"/>
          </a:xfrm>
          <a:prstGeom prst="straightConnector1">
            <a:avLst/>
          </a:prstGeom>
          <a:noFill/>
          <a:ln cap="flat" cmpd="sng" w="9525">
            <a:solidFill>
              <a:srgbClr val="FF0000"/>
            </a:solidFill>
            <a:prstDash val="solid"/>
            <a:round/>
            <a:headEnd len="med" w="med" type="none"/>
            <a:tailEnd len="med" w="med" type="triangle"/>
          </a:ln>
        </p:spPr>
      </p:cxnSp>
      <p:sp>
        <p:nvSpPr>
          <p:cNvPr id="313" name="Google Shape;313;p27"/>
          <p:cNvSpPr txBox="1"/>
          <p:nvPr/>
        </p:nvSpPr>
        <p:spPr>
          <a:xfrm>
            <a:off x="6793950" y="2394525"/>
            <a:ext cx="1109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stego_data</a:t>
            </a:r>
            <a:endParaRPr>
              <a:latin typeface="Calibri"/>
              <a:ea typeface="Calibri"/>
              <a:cs typeface="Calibri"/>
              <a:sym typeface="Calibri"/>
            </a:endParaRPr>
          </a:p>
        </p:txBody>
      </p:sp>
      <p:sp>
        <p:nvSpPr>
          <p:cNvPr id="314" name="Google Shape;314;p27"/>
          <p:cNvSpPr txBox="1"/>
          <p:nvPr/>
        </p:nvSpPr>
        <p:spPr>
          <a:xfrm>
            <a:off x="6987600" y="1642400"/>
            <a:ext cx="7218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a:latin typeface="Calibri"/>
                <a:ea typeface="Calibri"/>
                <a:cs typeface="Calibri"/>
                <a:sym typeface="Calibri"/>
              </a:rPr>
              <a:t>share</a:t>
            </a:r>
            <a:endParaRPr>
              <a:latin typeface="Calibri"/>
              <a:ea typeface="Calibri"/>
              <a:cs typeface="Calibri"/>
              <a:sym typeface="Calibri"/>
            </a:endParaRPr>
          </a:p>
        </p:txBody>
      </p:sp>
      <p:cxnSp>
        <p:nvCxnSpPr>
          <p:cNvPr id="315" name="Google Shape;315;p27"/>
          <p:cNvCxnSpPr>
            <a:stCxn id="313" idx="0"/>
            <a:endCxn id="314" idx="2"/>
          </p:cNvCxnSpPr>
          <p:nvPr/>
        </p:nvCxnSpPr>
        <p:spPr>
          <a:xfrm rot="10800000">
            <a:off x="7348500" y="2042625"/>
            <a:ext cx="0" cy="351900"/>
          </a:xfrm>
          <a:prstGeom prst="straightConnector1">
            <a:avLst/>
          </a:prstGeom>
          <a:noFill/>
          <a:ln cap="flat" cmpd="sng" w="9525">
            <a:solidFill>
              <a:srgbClr val="0000FF"/>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1"/>
                                        </p:tgtEl>
                                        <p:attrNameLst>
                                          <p:attrName>style.visibility</p:attrName>
                                        </p:attrNameLst>
                                      </p:cBhvr>
                                      <p:to>
                                        <p:strVal val="visible"/>
                                      </p:to>
                                    </p:set>
                                    <p:animEffect filter="fade" transition="in">
                                      <p:cBhvr>
                                        <p:cTn dur="1000"/>
                                        <p:tgtEl>
                                          <p:spTgt spid="311"/>
                                        </p:tgtEl>
                                      </p:cBhvr>
                                    </p:animEffect>
                                  </p:childTnLst>
                                </p:cTn>
                              </p:par>
                              <p:par>
                                <p:cTn fill="hold" nodeType="withEffect" presetClass="entr" presetID="10" presetSubtype="0">
                                  <p:stCondLst>
                                    <p:cond delay="0"/>
                                  </p:stCondLst>
                                  <p:childTnLst>
                                    <p:set>
                                      <p:cBhvr>
                                        <p:cTn dur="1" fill="hold">
                                          <p:stCondLst>
                                            <p:cond delay="0"/>
                                          </p:stCondLst>
                                        </p:cTn>
                                        <p:tgtEl>
                                          <p:spTgt spid="305"/>
                                        </p:tgtEl>
                                        <p:attrNameLst>
                                          <p:attrName>style.visibility</p:attrName>
                                        </p:attrNameLst>
                                      </p:cBhvr>
                                      <p:to>
                                        <p:strVal val="visible"/>
                                      </p:to>
                                    </p:set>
                                    <p:animEffect filter="fade" transition="in">
                                      <p:cBhvr>
                                        <p:cTn dur="1000"/>
                                        <p:tgtEl>
                                          <p:spTgt spid="3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7"/>
                                        </p:tgtEl>
                                        <p:attrNameLst>
                                          <p:attrName>style.visibility</p:attrName>
                                        </p:attrNameLst>
                                      </p:cBhvr>
                                      <p:to>
                                        <p:strVal val="visible"/>
                                      </p:to>
                                    </p:set>
                                    <p:animEffect filter="fade" transition="in">
                                      <p:cBhvr>
                                        <p:cTn dur="1000"/>
                                        <p:tgtEl>
                                          <p:spTgt spid="3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gtEl>
                                        <p:attrNameLst>
                                          <p:attrName>style.visibility</p:attrName>
                                        </p:attrNameLst>
                                      </p:cBhvr>
                                      <p:to>
                                        <p:strVal val="visible"/>
                                      </p:to>
                                    </p:set>
                                    <p:animEffect filter="fade" transition="in">
                                      <p:cBhvr>
                                        <p:cTn dur="1000"/>
                                        <p:tgtEl>
                                          <p:spTgt spid="3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1000"/>
                                        <p:tgtEl>
                                          <p:spTgt spid="3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5"/>
                                        </p:tgtEl>
                                        <p:attrNameLst>
                                          <p:attrName>style.visibility</p:attrName>
                                        </p:attrNameLst>
                                      </p:cBhvr>
                                      <p:to>
                                        <p:strVal val="visible"/>
                                      </p:to>
                                    </p:set>
                                    <p:animEffect filter="fade" transition="in">
                                      <p:cBhvr>
                                        <p:cTn dur="1000"/>
                                        <p:tgtEl>
                                          <p:spTgt spid="3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28"/>
          <p:cNvSpPr txBox="1"/>
          <p:nvPr/>
        </p:nvSpPr>
        <p:spPr>
          <a:xfrm>
            <a:off x="4595475" y="2140600"/>
            <a:ext cx="1550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800">
                <a:latin typeface="Calibri"/>
                <a:ea typeface="Calibri"/>
                <a:cs typeface="Calibri"/>
                <a:sym typeface="Calibri"/>
              </a:rPr>
              <a:t>1-0bf53ca7dd</a:t>
            </a:r>
            <a:endParaRPr sz="1800">
              <a:latin typeface="Calibri"/>
              <a:ea typeface="Calibri"/>
              <a:cs typeface="Calibri"/>
              <a:sym typeface="Calibri"/>
            </a:endParaRPr>
          </a:p>
        </p:txBody>
      </p:sp>
      <p:sp>
        <p:nvSpPr>
          <p:cNvPr id="321" name="Google Shape;321;p2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實驗架構 (LSB</a:t>
            </a:r>
            <a:r>
              <a:rPr lang="zh-TW"/>
              <a:t>隱寫術)</a:t>
            </a:r>
            <a:endParaRPr/>
          </a:p>
        </p:txBody>
      </p:sp>
      <p:sp>
        <p:nvSpPr>
          <p:cNvPr id="322" name="Google Shape;322;p2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323" name="Google Shape;323;p28"/>
          <p:cNvSpPr/>
          <p:nvPr/>
        </p:nvSpPr>
        <p:spPr>
          <a:xfrm>
            <a:off x="4595475" y="2156050"/>
            <a:ext cx="1550100" cy="400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8"/>
          <p:cNvSpPr txBox="1"/>
          <p:nvPr/>
        </p:nvSpPr>
        <p:spPr>
          <a:xfrm>
            <a:off x="2923200" y="1592350"/>
            <a:ext cx="4116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Channel = 1, Rate = 8000, Format = Unsigned Int8</a:t>
            </a:r>
            <a:endParaRPr>
              <a:latin typeface="Calibri"/>
              <a:ea typeface="Calibri"/>
              <a:cs typeface="Calibri"/>
              <a:sym typeface="Calibri"/>
            </a:endParaRPr>
          </a:p>
        </p:txBody>
      </p:sp>
      <p:graphicFrame>
        <p:nvGraphicFramePr>
          <p:cNvPr id="325" name="Google Shape;325;p28"/>
          <p:cNvGraphicFramePr/>
          <p:nvPr/>
        </p:nvGraphicFramePr>
        <p:xfrm>
          <a:off x="743500" y="3804525"/>
          <a:ext cx="3000000" cy="3000000"/>
        </p:xfrm>
        <a:graphic>
          <a:graphicData uri="http://schemas.openxmlformats.org/drawingml/2006/table">
            <a:tbl>
              <a:tblPr>
                <a:noFill/>
                <a:tableStyleId>{7CD5D804-9A64-4EB0-AC7D-98960B1839BB}</a:tableStyleId>
              </a:tblPr>
              <a:tblGrid>
                <a:gridCol w="382850"/>
                <a:gridCol w="382850"/>
                <a:gridCol w="382850"/>
                <a:gridCol w="382850"/>
                <a:gridCol w="382850"/>
                <a:gridCol w="382850"/>
                <a:gridCol w="382850"/>
                <a:gridCol w="382850"/>
                <a:gridCol w="382850"/>
                <a:gridCol w="382850"/>
                <a:gridCol w="382850"/>
                <a:gridCol w="382850"/>
                <a:gridCol w="382850"/>
                <a:gridCol w="382850"/>
                <a:gridCol w="382850"/>
                <a:gridCol w="382850"/>
                <a:gridCol w="382850"/>
                <a:gridCol w="382850"/>
                <a:gridCol w="382850"/>
                <a:gridCol w="382850"/>
              </a:tblGrid>
              <a:tr h="381000">
                <a:tc>
                  <a:txBody>
                    <a:bodyPr/>
                    <a:lstStyle/>
                    <a:p>
                      <a:pPr indent="0" lvl="0" marL="0" rtl="0" algn="ctr">
                        <a:spcBef>
                          <a:spcPts val="0"/>
                        </a:spcBef>
                        <a:spcAft>
                          <a:spcPts val="0"/>
                        </a:spcAft>
                        <a:buNone/>
                      </a:pPr>
                      <a:r>
                        <a:rPr lang="zh-TW"/>
                        <a:t>1</a:t>
                      </a:r>
                      <a:endParaRPr/>
                    </a:p>
                  </a:txBody>
                  <a:tcPr marT="91425" marB="91425" marR="91425" marL="91425"/>
                </a:tc>
                <a:tc>
                  <a:txBody>
                    <a:bodyPr/>
                    <a:lstStyle/>
                    <a:p>
                      <a:pPr indent="0" lvl="0" marL="0" rtl="0" algn="ctr">
                        <a:spcBef>
                          <a:spcPts val="0"/>
                        </a:spcBef>
                        <a:spcAft>
                          <a:spcPts val="0"/>
                        </a:spcAft>
                        <a:buNone/>
                      </a:pPr>
                      <a:r>
                        <a:rPr lang="zh-TW"/>
                        <a:t>2</a:t>
                      </a:r>
                      <a:endParaRPr/>
                    </a:p>
                  </a:txBody>
                  <a:tcPr marT="91425" marB="91425" marR="91425" marL="91425"/>
                </a:tc>
                <a:tc>
                  <a:txBody>
                    <a:bodyPr/>
                    <a:lstStyle/>
                    <a:p>
                      <a:pPr indent="0" lvl="0" marL="0" rtl="0" algn="ctr">
                        <a:spcBef>
                          <a:spcPts val="0"/>
                        </a:spcBef>
                        <a:spcAft>
                          <a:spcPts val="0"/>
                        </a:spcAft>
                        <a:buNone/>
                      </a:pPr>
                      <a:r>
                        <a:rPr lang="zh-TW"/>
                        <a:t>3</a:t>
                      </a:r>
                      <a:endParaRPr/>
                    </a:p>
                  </a:txBody>
                  <a:tcPr marT="91425" marB="91425" marR="91425" marL="91425"/>
                </a:tc>
                <a:tc>
                  <a:txBody>
                    <a:bodyPr/>
                    <a:lstStyle/>
                    <a:p>
                      <a:pPr indent="0" lvl="0" marL="0" rtl="0" algn="ctr">
                        <a:spcBef>
                          <a:spcPts val="0"/>
                        </a:spcBef>
                        <a:spcAft>
                          <a:spcPts val="0"/>
                        </a:spcAft>
                        <a:buNone/>
                      </a:pPr>
                      <a:r>
                        <a:rPr lang="zh-TW"/>
                        <a:t>4</a:t>
                      </a:r>
                      <a:endParaRPr/>
                    </a:p>
                  </a:txBody>
                  <a:tcPr marT="91425" marB="91425" marR="91425" marL="91425"/>
                </a:tc>
                <a:tc>
                  <a:txBody>
                    <a:bodyPr/>
                    <a:lstStyle/>
                    <a:p>
                      <a:pPr indent="0" lvl="0" marL="0" rtl="0" algn="ctr">
                        <a:spcBef>
                          <a:spcPts val="0"/>
                        </a:spcBef>
                        <a:spcAft>
                          <a:spcPts val="0"/>
                        </a:spcAft>
                        <a:buNone/>
                      </a:pPr>
                      <a:r>
                        <a:rPr lang="zh-TW"/>
                        <a:t>5</a:t>
                      </a:r>
                      <a:endParaRPr/>
                    </a:p>
                  </a:txBody>
                  <a:tcPr marT="91425" marB="91425" marR="91425" marL="91425"/>
                </a:tc>
                <a:tc>
                  <a:txBody>
                    <a:bodyPr/>
                    <a:lstStyle/>
                    <a:p>
                      <a:pPr indent="0" lvl="0" marL="0" rtl="0" algn="ctr">
                        <a:spcBef>
                          <a:spcPts val="0"/>
                        </a:spcBef>
                        <a:spcAft>
                          <a:spcPts val="0"/>
                        </a:spcAft>
                        <a:buNone/>
                      </a:pPr>
                      <a:r>
                        <a:rPr lang="zh-TW"/>
                        <a:t>6</a:t>
                      </a:r>
                      <a:endParaRPr/>
                    </a:p>
                  </a:txBody>
                  <a:tcPr marT="91425" marB="91425" marR="91425" marL="91425"/>
                </a:tc>
                <a:tc>
                  <a:txBody>
                    <a:bodyPr/>
                    <a:lstStyle/>
                    <a:p>
                      <a:pPr indent="0" lvl="0" marL="0" rtl="0" algn="ctr">
                        <a:spcBef>
                          <a:spcPts val="0"/>
                        </a:spcBef>
                        <a:spcAft>
                          <a:spcPts val="0"/>
                        </a:spcAft>
                        <a:buNone/>
                      </a:pPr>
                      <a:r>
                        <a:rPr lang="zh-TW"/>
                        <a:t>7</a:t>
                      </a:r>
                      <a:endParaRPr/>
                    </a:p>
                  </a:txBody>
                  <a:tcPr marT="91425" marB="91425" marR="91425" marL="91425"/>
                </a:tc>
                <a:tc>
                  <a:txBody>
                    <a:bodyPr/>
                    <a:lstStyle/>
                    <a:p>
                      <a:pPr indent="0" lvl="0" marL="0" rtl="0" algn="ctr">
                        <a:spcBef>
                          <a:spcPts val="0"/>
                        </a:spcBef>
                        <a:spcAft>
                          <a:spcPts val="0"/>
                        </a:spcAft>
                        <a:buNone/>
                      </a:pPr>
                      <a:r>
                        <a:rPr lang="zh-TW"/>
                        <a:t>8</a:t>
                      </a:r>
                      <a:endParaRPr/>
                    </a:p>
                  </a:txBody>
                  <a:tcPr marT="91425" marB="91425" marR="91425" marL="91425"/>
                </a:tc>
                <a:tc>
                  <a:txBody>
                    <a:bodyPr/>
                    <a:lstStyle/>
                    <a:p>
                      <a:pPr indent="0" lvl="0" marL="0" rtl="0" algn="ctr">
                        <a:spcBef>
                          <a:spcPts val="0"/>
                        </a:spcBef>
                        <a:spcAft>
                          <a:spcPts val="0"/>
                        </a:spcAft>
                        <a:buNone/>
                      </a:pPr>
                      <a:r>
                        <a:rPr lang="zh-TW"/>
                        <a:t>9</a:t>
                      </a:r>
                      <a:endParaRPr/>
                    </a:p>
                  </a:txBody>
                  <a:tcPr marT="91425" marB="91425" marR="91425" marL="91425"/>
                </a:tc>
                <a:tc>
                  <a:txBody>
                    <a:bodyPr/>
                    <a:lstStyle/>
                    <a:p>
                      <a:pPr indent="0" lvl="0" marL="0" rtl="0" algn="ctr">
                        <a:spcBef>
                          <a:spcPts val="0"/>
                        </a:spcBef>
                        <a:spcAft>
                          <a:spcPts val="0"/>
                        </a:spcAft>
                        <a:buNone/>
                      </a:pPr>
                      <a:r>
                        <a:rPr lang="zh-TW"/>
                        <a:t>10</a:t>
                      </a:r>
                      <a:endParaRPr/>
                    </a:p>
                  </a:txBody>
                  <a:tcPr marT="91425" marB="91425" marR="91425" marL="91425"/>
                </a:tc>
                <a:tc>
                  <a:txBody>
                    <a:bodyPr/>
                    <a:lstStyle/>
                    <a:p>
                      <a:pPr indent="0" lvl="0" marL="0" rtl="0" algn="ctr">
                        <a:spcBef>
                          <a:spcPts val="0"/>
                        </a:spcBef>
                        <a:spcAft>
                          <a:spcPts val="0"/>
                        </a:spcAft>
                        <a:buNone/>
                      </a:pPr>
                      <a:r>
                        <a:rPr lang="zh-TW"/>
                        <a:t>11</a:t>
                      </a:r>
                      <a:endParaRPr/>
                    </a:p>
                  </a:txBody>
                  <a:tcPr marT="91425" marB="91425" marR="91425" marL="91425"/>
                </a:tc>
                <a:tc>
                  <a:txBody>
                    <a:bodyPr/>
                    <a:lstStyle/>
                    <a:p>
                      <a:pPr indent="0" lvl="0" marL="0" rtl="0" algn="ctr">
                        <a:spcBef>
                          <a:spcPts val="0"/>
                        </a:spcBef>
                        <a:spcAft>
                          <a:spcPts val="0"/>
                        </a:spcAft>
                        <a:buNone/>
                      </a:pPr>
                      <a:r>
                        <a:rPr lang="zh-TW"/>
                        <a:t>12</a:t>
                      </a:r>
                      <a:endParaRPr/>
                    </a:p>
                  </a:txBody>
                  <a:tcPr marT="91425" marB="91425" marR="91425" marL="91425"/>
                </a:tc>
                <a:tc>
                  <a:txBody>
                    <a:bodyPr/>
                    <a:lstStyle/>
                    <a:p>
                      <a:pPr indent="0" lvl="0" marL="0" rtl="0" algn="ctr">
                        <a:spcBef>
                          <a:spcPts val="0"/>
                        </a:spcBef>
                        <a:spcAft>
                          <a:spcPts val="0"/>
                        </a:spcAft>
                        <a:buNone/>
                      </a:pPr>
                      <a:r>
                        <a:rPr lang="zh-TW"/>
                        <a:t>13</a:t>
                      </a:r>
                      <a:endParaRPr/>
                    </a:p>
                  </a:txBody>
                  <a:tcPr marT="91425" marB="91425" marR="91425" marL="91425"/>
                </a:tc>
                <a:tc>
                  <a:txBody>
                    <a:bodyPr/>
                    <a:lstStyle/>
                    <a:p>
                      <a:pPr indent="0" lvl="0" marL="0" rtl="0" algn="ctr">
                        <a:spcBef>
                          <a:spcPts val="0"/>
                        </a:spcBef>
                        <a:spcAft>
                          <a:spcPts val="0"/>
                        </a:spcAft>
                        <a:buNone/>
                      </a:pPr>
                      <a:r>
                        <a:rPr lang="zh-TW"/>
                        <a:t>14</a:t>
                      </a:r>
                      <a:endParaRPr/>
                    </a:p>
                  </a:txBody>
                  <a:tcPr marT="91425" marB="91425" marR="91425" marL="91425"/>
                </a:tc>
                <a:tc>
                  <a:txBody>
                    <a:bodyPr/>
                    <a:lstStyle/>
                    <a:p>
                      <a:pPr indent="0" lvl="0" marL="0" rtl="0" algn="ctr">
                        <a:spcBef>
                          <a:spcPts val="0"/>
                        </a:spcBef>
                        <a:spcAft>
                          <a:spcPts val="0"/>
                        </a:spcAft>
                        <a:buNone/>
                      </a:pPr>
                      <a:r>
                        <a:rPr lang="zh-TW"/>
                        <a:t>15</a:t>
                      </a:r>
                      <a:endParaRPr/>
                    </a:p>
                  </a:txBody>
                  <a:tcPr marT="91425" marB="91425" marR="91425" marL="91425"/>
                </a:tc>
                <a:tc>
                  <a:txBody>
                    <a:bodyPr/>
                    <a:lstStyle/>
                    <a:p>
                      <a:pPr indent="0" lvl="0" marL="0" rtl="0" algn="ctr">
                        <a:spcBef>
                          <a:spcPts val="0"/>
                        </a:spcBef>
                        <a:spcAft>
                          <a:spcPts val="0"/>
                        </a:spcAft>
                        <a:buNone/>
                      </a:pPr>
                      <a:r>
                        <a:rPr lang="zh-TW"/>
                        <a:t>16</a:t>
                      </a:r>
                      <a:endParaRPr/>
                    </a:p>
                  </a:txBody>
                  <a:tcPr marT="91425" marB="91425" marR="91425" marL="91425"/>
                </a:tc>
                <a:tc>
                  <a:txBody>
                    <a:bodyPr/>
                    <a:lstStyle/>
                    <a:p>
                      <a:pPr indent="0" lvl="0" marL="0" rtl="0" algn="ctr">
                        <a:spcBef>
                          <a:spcPts val="0"/>
                        </a:spcBef>
                        <a:spcAft>
                          <a:spcPts val="0"/>
                        </a:spcAft>
                        <a:buNone/>
                      </a:pPr>
                      <a:r>
                        <a:rPr lang="zh-TW"/>
                        <a:t>17</a:t>
                      </a:r>
                      <a:endParaRPr/>
                    </a:p>
                  </a:txBody>
                  <a:tcPr marT="91425" marB="91425" marR="91425" marL="91425"/>
                </a:tc>
                <a:tc>
                  <a:txBody>
                    <a:bodyPr/>
                    <a:lstStyle/>
                    <a:p>
                      <a:pPr indent="0" lvl="0" marL="0" rtl="0" algn="ctr">
                        <a:spcBef>
                          <a:spcPts val="0"/>
                        </a:spcBef>
                        <a:spcAft>
                          <a:spcPts val="0"/>
                        </a:spcAft>
                        <a:buNone/>
                      </a:pPr>
                      <a:r>
                        <a:rPr lang="zh-TW"/>
                        <a:t>18</a:t>
                      </a:r>
                      <a:endParaRPr/>
                    </a:p>
                  </a:txBody>
                  <a:tcPr marT="91425" marB="91425" marR="91425" marL="91425"/>
                </a:tc>
                <a:tc>
                  <a:txBody>
                    <a:bodyPr/>
                    <a:lstStyle/>
                    <a:p>
                      <a:pPr indent="0" lvl="0" marL="0" rtl="0" algn="ctr">
                        <a:spcBef>
                          <a:spcPts val="0"/>
                        </a:spcBef>
                        <a:spcAft>
                          <a:spcPts val="0"/>
                        </a:spcAft>
                        <a:buNone/>
                      </a:pPr>
                      <a:r>
                        <a:rPr lang="zh-TW"/>
                        <a:t>19</a:t>
                      </a:r>
                      <a:endParaRPr/>
                    </a:p>
                  </a:txBody>
                  <a:tcPr marT="91425" marB="91425" marR="91425" marL="91425"/>
                </a:tc>
                <a:tc>
                  <a:txBody>
                    <a:bodyPr/>
                    <a:lstStyle/>
                    <a:p>
                      <a:pPr indent="0" lvl="0" marL="0" rtl="0" algn="ctr">
                        <a:spcBef>
                          <a:spcPts val="0"/>
                        </a:spcBef>
                        <a:spcAft>
                          <a:spcPts val="0"/>
                        </a:spcAft>
                        <a:buNone/>
                      </a:pPr>
                      <a:r>
                        <a:rPr lang="zh-TW"/>
                        <a:t>…</a:t>
                      </a:r>
                      <a:endParaRPr/>
                    </a:p>
                  </a:txBody>
                  <a:tcPr marT="91425" marB="91425" marR="91425" marL="91425"/>
                </a:tc>
              </a:tr>
            </a:tbl>
          </a:graphicData>
        </a:graphic>
      </p:graphicFrame>
      <p:sp>
        <p:nvSpPr>
          <p:cNvPr id="326" name="Google Shape;326;p28"/>
          <p:cNvSpPr/>
          <p:nvPr/>
        </p:nvSpPr>
        <p:spPr>
          <a:xfrm rot="-5400000">
            <a:off x="2216600" y="2202525"/>
            <a:ext cx="253800" cy="2697300"/>
          </a:xfrm>
          <a:prstGeom prst="rightBrace">
            <a:avLst>
              <a:gd fmla="val 50000" name="adj1"/>
              <a:gd fmla="val 50000" name="adj2"/>
            </a:avLst>
          </a:prstGeom>
          <a:noFill/>
          <a:ln cap="flat" cmpd="sng" w="9525">
            <a:solidFill>
              <a:srgbClr val="233A4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28"/>
          <p:cNvSpPr txBox="1"/>
          <p:nvPr/>
        </p:nvSpPr>
        <p:spPr>
          <a:xfrm>
            <a:off x="1804100" y="2996538"/>
            <a:ext cx="1078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8  Sample</a:t>
            </a:r>
            <a:endParaRPr>
              <a:latin typeface="Calibri"/>
              <a:ea typeface="Calibri"/>
              <a:cs typeface="Calibri"/>
              <a:sym typeface="Calibri"/>
            </a:endParaRPr>
          </a:p>
        </p:txBody>
      </p:sp>
      <p:grpSp>
        <p:nvGrpSpPr>
          <p:cNvPr id="328" name="Google Shape;328;p28"/>
          <p:cNvGrpSpPr/>
          <p:nvPr/>
        </p:nvGrpSpPr>
        <p:grpSpPr>
          <a:xfrm>
            <a:off x="2196725" y="2123513"/>
            <a:ext cx="1078800" cy="785013"/>
            <a:chOff x="2196725" y="2123513"/>
            <a:chExt cx="1078800" cy="785013"/>
          </a:xfrm>
        </p:grpSpPr>
        <p:sp>
          <p:nvSpPr>
            <p:cNvPr id="329" name="Google Shape;329;p28"/>
            <p:cNvSpPr txBox="1"/>
            <p:nvPr/>
          </p:nvSpPr>
          <p:spPr>
            <a:xfrm>
              <a:off x="2196725" y="2123513"/>
              <a:ext cx="10788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800">
                  <a:latin typeface="Calibri"/>
                  <a:ea typeface="Calibri"/>
                  <a:cs typeface="Calibri"/>
                  <a:sym typeface="Calibri"/>
                </a:rPr>
                <a:t>len = 12</a:t>
              </a:r>
              <a:endParaRPr sz="1800">
                <a:latin typeface="Calibri"/>
                <a:ea typeface="Calibri"/>
                <a:cs typeface="Calibri"/>
                <a:sym typeface="Calibri"/>
              </a:endParaRPr>
            </a:p>
          </p:txBody>
        </p:sp>
        <p:sp>
          <p:nvSpPr>
            <p:cNvPr id="330" name="Google Shape;330;p28"/>
            <p:cNvSpPr txBox="1"/>
            <p:nvPr/>
          </p:nvSpPr>
          <p:spPr>
            <a:xfrm>
              <a:off x="2196725" y="2508325"/>
              <a:ext cx="964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00001100</a:t>
              </a:r>
              <a:endParaRPr>
                <a:latin typeface="Calibri"/>
                <a:ea typeface="Calibri"/>
                <a:cs typeface="Calibri"/>
                <a:sym typeface="Calibri"/>
              </a:endParaRPr>
            </a:p>
          </p:txBody>
        </p:sp>
      </p:grpSp>
      <p:cxnSp>
        <p:nvCxnSpPr>
          <p:cNvPr id="331" name="Google Shape;331;p28"/>
          <p:cNvCxnSpPr>
            <a:stCxn id="330" idx="2"/>
            <a:endCxn id="327" idx="2"/>
          </p:cNvCxnSpPr>
          <p:nvPr/>
        </p:nvCxnSpPr>
        <p:spPr>
          <a:xfrm flipH="1">
            <a:off x="2343425" y="2908525"/>
            <a:ext cx="335700" cy="488100"/>
          </a:xfrm>
          <a:prstGeom prst="straightConnector1">
            <a:avLst/>
          </a:prstGeom>
          <a:noFill/>
          <a:ln cap="flat" cmpd="sng" w="9525">
            <a:solidFill>
              <a:srgbClr val="FF0000"/>
            </a:solidFill>
            <a:prstDash val="solid"/>
            <a:round/>
            <a:headEnd len="med" w="med" type="none"/>
            <a:tailEnd len="med" w="med" type="triangle"/>
          </a:ln>
        </p:spPr>
      </p:cxnSp>
      <p:sp>
        <p:nvSpPr>
          <p:cNvPr id="332" name="Google Shape;332;p28"/>
          <p:cNvSpPr/>
          <p:nvPr/>
        </p:nvSpPr>
        <p:spPr>
          <a:xfrm rot="-5400000">
            <a:off x="6196100" y="1193775"/>
            <a:ext cx="253800" cy="4714800"/>
          </a:xfrm>
          <a:prstGeom prst="rightBrace">
            <a:avLst>
              <a:gd fmla="val 50000" name="adj1"/>
              <a:gd fmla="val 50000" name="adj2"/>
            </a:avLst>
          </a:prstGeom>
          <a:noFill/>
          <a:ln cap="flat" cmpd="sng" w="9525">
            <a:solidFill>
              <a:srgbClr val="233A4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33" name="Google Shape;333;p28"/>
          <p:cNvCxnSpPr>
            <a:stCxn id="320" idx="2"/>
            <a:endCxn id="332" idx="1"/>
          </p:cNvCxnSpPr>
          <p:nvPr/>
        </p:nvCxnSpPr>
        <p:spPr>
          <a:xfrm>
            <a:off x="5370525" y="2602300"/>
            <a:ext cx="952500" cy="822000"/>
          </a:xfrm>
          <a:prstGeom prst="straightConnector1">
            <a:avLst/>
          </a:prstGeom>
          <a:noFill/>
          <a:ln cap="flat" cmpd="sng" w="9525">
            <a:solidFill>
              <a:srgbClr val="FF0000"/>
            </a:solidFill>
            <a:prstDash val="solid"/>
            <a:round/>
            <a:headEnd len="med" w="med" type="none"/>
            <a:tailEnd len="med" w="med" type="triangle"/>
          </a:ln>
        </p:spPr>
      </p:cxnSp>
      <p:sp>
        <p:nvSpPr>
          <p:cNvPr id="334" name="Google Shape;334;p28"/>
          <p:cNvSpPr txBox="1"/>
          <p:nvPr/>
        </p:nvSpPr>
        <p:spPr>
          <a:xfrm>
            <a:off x="5974925" y="2846550"/>
            <a:ext cx="1395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8 * 12 Sample</a:t>
            </a:r>
            <a:endParaRPr>
              <a:latin typeface="Calibri"/>
              <a:ea typeface="Calibri"/>
              <a:cs typeface="Calibri"/>
              <a:sym typeface="Calibri"/>
            </a:endParaRPr>
          </a:p>
        </p:txBody>
      </p:sp>
      <p:sp>
        <p:nvSpPr>
          <p:cNvPr id="335" name="Google Shape;335;p28"/>
          <p:cNvSpPr/>
          <p:nvPr/>
        </p:nvSpPr>
        <p:spPr>
          <a:xfrm>
            <a:off x="2196725" y="2508300"/>
            <a:ext cx="887100" cy="400200"/>
          </a:xfrm>
          <a:prstGeom prst="rect">
            <a:avLst/>
          </a:prstGeom>
          <a:noFill/>
          <a:ln cap="flat" cmpd="sng" w="952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36" name="Google Shape;336;p28"/>
          <p:cNvSpPr txBox="1"/>
          <p:nvPr/>
        </p:nvSpPr>
        <p:spPr>
          <a:xfrm>
            <a:off x="3872125" y="2140600"/>
            <a:ext cx="7878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sz="1800">
                <a:latin typeface="Calibri"/>
                <a:ea typeface="Calibri"/>
                <a:cs typeface="Calibri"/>
                <a:sym typeface="Calibri"/>
              </a:rPr>
              <a:t>share:</a:t>
            </a:r>
            <a:endParaRPr sz="1800">
              <a:latin typeface="Calibri"/>
              <a:ea typeface="Calibri"/>
              <a:cs typeface="Calibri"/>
              <a:sym typeface="Calibri"/>
            </a:endParaRPr>
          </a:p>
        </p:txBody>
      </p:sp>
      <p:sp>
        <p:nvSpPr>
          <p:cNvPr id="337" name="Google Shape;337;p28"/>
          <p:cNvSpPr txBox="1"/>
          <p:nvPr/>
        </p:nvSpPr>
        <p:spPr>
          <a:xfrm>
            <a:off x="898100" y="1635300"/>
            <a:ext cx="19848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a:latin typeface="Calibri"/>
                <a:ea typeface="Calibri"/>
                <a:cs typeface="Calibri"/>
                <a:sym typeface="Calibri"/>
              </a:rPr>
              <a:t>藏在聲音的 sample 裡</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gtEl>
                                        <p:attrNameLst>
                                          <p:attrName>style.visibility</p:attrName>
                                        </p:attrNameLst>
                                      </p:cBhvr>
                                      <p:to>
                                        <p:strVal val="visible"/>
                                      </p:to>
                                    </p:set>
                                    <p:animEffect filter="fade" transition="in">
                                      <p:cBhvr>
                                        <p:cTn dur="1000"/>
                                        <p:tgtEl>
                                          <p:spTgt spid="3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5"/>
                                        </p:tgtEl>
                                        <p:attrNameLst>
                                          <p:attrName>style.visibility</p:attrName>
                                        </p:attrNameLst>
                                      </p:cBhvr>
                                      <p:to>
                                        <p:strVal val="visible"/>
                                      </p:to>
                                    </p:set>
                                    <p:animEffect filter="fade" transition="in">
                                      <p:cBhvr>
                                        <p:cTn dur="1000"/>
                                        <p:tgtEl>
                                          <p:spTgt spid="335"/>
                                        </p:tgtEl>
                                      </p:cBhvr>
                                    </p:animEffect>
                                  </p:childTnLst>
                                </p:cTn>
                              </p:par>
                              <p:par>
                                <p:cTn fill="hold" nodeType="withEffect" presetClass="entr" presetID="10" presetSubtype="0">
                                  <p:stCondLst>
                                    <p:cond delay="0"/>
                                  </p:stCondLst>
                                  <p:childTnLst>
                                    <p:set>
                                      <p:cBhvr>
                                        <p:cTn dur="1" fill="hold">
                                          <p:stCondLst>
                                            <p:cond delay="0"/>
                                          </p:stCondLst>
                                        </p:cTn>
                                        <p:tgtEl>
                                          <p:spTgt spid="331"/>
                                        </p:tgtEl>
                                        <p:attrNameLst>
                                          <p:attrName>style.visibility</p:attrName>
                                        </p:attrNameLst>
                                      </p:cBhvr>
                                      <p:to>
                                        <p:strVal val="visible"/>
                                      </p:to>
                                    </p:set>
                                    <p:animEffect filter="fade" transition="in">
                                      <p:cBhvr>
                                        <p:cTn dur="1000"/>
                                        <p:tgtEl>
                                          <p:spTgt spid="3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3"/>
                                        </p:tgtEl>
                                        <p:attrNameLst>
                                          <p:attrName>style.visibility</p:attrName>
                                        </p:attrNameLst>
                                      </p:cBhvr>
                                      <p:to>
                                        <p:strVal val="visible"/>
                                      </p:to>
                                    </p:set>
                                    <p:animEffect filter="fade" transition="in">
                                      <p:cBhvr>
                                        <p:cTn dur="1000"/>
                                        <p:tgtEl>
                                          <p:spTgt spid="323"/>
                                        </p:tgtEl>
                                      </p:cBhvr>
                                    </p:animEffect>
                                  </p:childTnLst>
                                </p:cTn>
                              </p:par>
                              <p:par>
                                <p:cTn fill="hold" nodeType="withEffect" presetClass="entr" presetID="10" presetSubtype="0">
                                  <p:stCondLst>
                                    <p:cond delay="0"/>
                                  </p:stCondLst>
                                  <p:childTnLst>
                                    <p:set>
                                      <p:cBhvr>
                                        <p:cTn dur="1" fill="hold">
                                          <p:stCondLst>
                                            <p:cond delay="0"/>
                                          </p:stCondLst>
                                        </p:cTn>
                                        <p:tgtEl>
                                          <p:spTgt spid="333"/>
                                        </p:tgtEl>
                                        <p:attrNameLst>
                                          <p:attrName>style.visibility</p:attrName>
                                        </p:attrNameLst>
                                      </p:cBhvr>
                                      <p:to>
                                        <p:strVal val="visible"/>
                                      </p:to>
                                    </p:set>
                                    <p:animEffect filter="fade" transition="in">
                                      <p:cBhvr>
                                        <p:cTn dur="1000"/>
                                        <p:tgtEl>
                                          <p:spTgt spid="3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2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實驗架構</a:t>
            </a:r>
            <a:endParaRPr/>
          </a:p>
        </p:txBody>
      </p:sp>
      <p:sp>
        <p:nvSpPr>
          <p:cNvPr id="343" name="Google Shape;343;p2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344" name="Google Shape;344;p29"/>
          <p:cNvSpPr txBox="1"/>
          <p:nvPr/>
        </p:nvSpPr>
        <p:spPr>
          <a:xfrm>
            <a:off x="418425" y="2268575"/>
            <a:ext cx="6009300" cy="15699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sender 把 n 份 shares 分給 n 個 receiver</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當</a:t>
            </a:r>
            <a:r>
              <a:rPr lang="zh-TW" sz="1800">
                <a:latin typeface="Calibri"/>
                <a:ea typeface="Calibri"/>
                <a:cs typeface="Calibri"/>
                <a:sym typeface="Calibri"/>
              </a:rPr>
              <a:t>湊滿 k 個</a:t>
            </a:r>
            <a:r>
              <a:rPr lang="zh-TW" sz="1800">
                <a:latin typeface="Calibri"/>
                <a:ea typeface="Calibri"/>
                <a:cs typeface="Calibri"/>
                <a:sym typeface="Calibri"/>
              </a:rPr>
              <a:t> receiver ，就可以重組回祕密</a:t>
            </a:r>
            <a:endParaRPr sz="1800">
              <a:latin typeface="Calibri"/>
              <a:ea typeface="Calibri"/>
              <a:cs typeface="Calibri"/>
              <a:sym typeface="Calibri"/>
            </a:endParaRPr>
          </a:p>
          <a:p>
            <a:pPr indent="0" lvl="0" marL="45720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透過 ssss (Shamir's Secret Sharing Scheme) 組回 secret</a:t>
            </a:r>
            <a:endParaRPr sz="1800">
              <a:latin typeface="Calibri"/>
              <a:ea typeface="Calibri"/>
              <a:cs typeface="Calibri"/>
              <a:sym typeface="Calibri"/>
            </a:endParaRPr>
          </a:p>
        </p:txBody>
      </p:sp>
      <p:pic>
        <p:nvPicPr>
          <p:cNvPr id="345" name="Google Shape;345;p29"/>
          <p:cNvPicPr preferRelativeResize="0"/>
          <p:nvPr/>
        </p:nvPicPr>
        <p:blipFill>
          <a:blip r:embed="rId3">
            <a:alphaModFix/>
          </a:blip>
          <a:stretch>
            <a:fillRect/>
          </a:stretch>
        </p:blipFill>
        <p:spPr>
          <a:xfrm>
            <a:off x="4991949" y="1065725"/>
            <a:ext cx="3894251" cy="15699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30"/>
          <p:cNvSpPr txBox="1"/>
          <p:nvPr>
            <p:ph type="title"/>
          </p:nvPr>
        </p:nvSpPr>
        <p:spPr>
          <a:xfrm>
            <a:off x="819150" y="366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實驗結果 (峰值訊噪比 PSNR)</a:t>
            </a:r>
            <a:endParaRPr/>
          </a:p>
        </p:txBody>
      </p:sp>
      <p:sp>
        <p:nvSpPr>
          <p:cNvPr id="351" name="Google Shape;351;p3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352" name="Google Shape;352;p30"/>
          <p:cNvSpPr txBox="1"/>
          <p:nvPr/>
        </p:nvSpPr>
        <p:spPr>
          <a:xfrm>
            <a:off x="3161850" y="4494175"/>
            <a:ext cx="33096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sz="2000">
                <a:solidFill>
                  <a:srgbClr val="AF7B51"/>
                </a:solidFill>
                <a:latin typeface="Calibri"/>
                <a:ea typeface="Calibri"/>
                <a:cs typeface="Calibri"/>
                <a:sym typeface="Calibri"/>
              </a:rPr>
              <a:t>Thank you for your listening</a:t>
            </a:r>
            <a:endParaRPr sz="2000">
              <a:solidFill>
                <a:srgbClr val="AF7B51"/>
              </a:solidFill>
              <a:latin typeface="Calibri"/>
              <a:ea typeface="Calibri"/>
              <a:cs typeface="Calibri"/>
              <a:sym typeface="Calibri"/>
            </a:endParaRPr>
          </a:p>
        </p:txBody>
      </p:sp>
      <p:sp>
        <p:nvSpPr>
          <p:cNvPr id="353" name="Google Shape;353;p30"/>
          <p:cNvSpPr txBox="1"/>
          <p:nvPr/>
        </p:nvSpPr>
        <p:spPr>
          <a:xfrm>
            <a:off x="819150" y="1001825"/>
            <a:ext cx="7995000" cy="10158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以 bytes 為 12 的 share 進行隱藏</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聲音format 為 unsinged int8, channel 為 1, 測量了 5~10秒的</a:t>
            </a:r>
            <a:endParaRPr sz="1800">
              <a:latin typeface="Calibri"/>
              <a:ea typeface="Calibri"/>
              <a:cs typeface="Calibri"/>
              <a:sym typeface="Calibri"/>
            </a:endParaRPr>
          </a:p>
          <a:p>
            <a:pPr indent="0" lvl="0" marL="457200" rtl="0" algn="l">
              <a:spcBef>
                <a:spcPts val="0"/>
              </a:spcBef>
              <a:spcAft>
                <a:spcPts val="0"/>
              </a:spcAft>
              <a:buNone/>
            </a:pPr>
            <a:r>
              <a:rPr lang="zh-TW" sz="1800">
                <a:latin typeface="Calibri"/>
                <a:ea typeface="Calibri"/>
                <a:cs typeface="Calibri"/>
                <a:sym typeface="Calibri"/>
              </a:rPr>
              <a:t>MSE(Mean Square Error) 與 PSNR(Peak Single-to-Noise Ratio)值</a:t>
            </a:r>
            <a:endParaRPr sz="1800">
              <a:latin typeface="Calibri"/>
              <a:ea typeface="Calibri"/>
              <a:cs typeface="Calibri"/>
              <a:sym typeface="Calibri"/>
            </a:endParaRPr>
          </a:p>
        </p:txBody>
      </p:sp>
      <p:pic>
        <p:nvPicPr>
          <p:cNvPr id="354" name="Google Shape;354;p30"/>
          <p:cNvPicPr preferRelativeResize="0"/>
          <p:nvPr/>
        </p:nvPicPr>
        <p:blipFill>
          <a:blip r:embed="rId3">
            <a:alphaModFix/>
          </a:blip>
          <a:stretch>
            <a:fillRect/>
          </a:stretch>
        </p:blipFill>
        <p:spPr>
          <a:xfrm>
            <a:off x="819150" y="1929025"/>
            <a:ext cx="3425876" cy="2249250"/>
          </a:xfrm>
          <a:prstGeom prst="rect">
            <a:avLst/>
          </a:prstGeom>
          <a:noFill/>
          <a:ln>
            <a:noFill/>
          </a:ln>
        </p:spPr>
      </p:pic>
      <p:pic>
        <p:nvPicPr>
          <p:cNvPr id="355" name="Google Shape;355;p30"/>
          <p:cNvPicPr preferRelativeResize="0"/>
          <p:nvPr/>
        </p:nvPicPr>
        <p:blipFill>
          <a:blip r:embed="rId4">
            <a:alphaModFix/>
          </a:blip>
          <a:stretch>
            <a:fillRect/>
          </a:stretch>
        </p:blipFill>
        <p:spPr>
          <a:xfrm>
            <a:off x="4917523" y="1962675"/>
            <a:ext cx="3473201" cy="2249250"/>
          </a:xfrm>
          <a:prstGeom prst="rect">
            <a:avLst/>
          </a:prstGeom>
          <a:noFill/>
          <a:ln>
            <a:noFill/>
          </a:ln>
        </p:spPr>
      </p:pic>
      <p:sp>
        <p:nvSpPr>
          <p:cNvPr id="356" name="Google Shape;356;p30"/>
          <p:cNvSpPr txBox="1"/>
          <p:nvPr/>
        </p:nvSpPr>
        <p:spPr>
          <a:xfrm>
            <a:off x="1976186" y="4081975"/>
            <a:ext cx="11118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sz="1800">
                <a:latin typeface="Calibri"/>
                <a:ea typeface="Calibri"/>
                <a:cs typeface="Calibri"/>
                <a:sym typeface="Calibri"/>
              </a:rPr>
              <a:t>MSE 結果</a:t>
            </a:r>
            <a:endParaRPr sz="1800">
              <a:latin typeface="Calibri"/>
              <a:ea typeface="Calibri"/>
              <a:cs typeface="Calibri"/>
              <a:sym typeface="Calibri"/>
            </a:endParaRPr>
          </a:p>
        </p:txBody>
      </p:sp>
      <p:sp>
        <p:nvSpPr>
          <p:cNvPr id="357" name="Google Shape;357;p30"/>
          <p:cNvSpPr txBox="1"/>
          <p:nvPr/>
        </p:nvSpPr>
        <p:spPr>
          <a:xfrm>
            <a:off x="6213173" y="4081975"/>
            <a:ext cx="135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sz="1800">
                <a:latin typeface="Calibri"/>
                <a:ea typeface="Calibri"/>
                <a:cs typeface="Calibri"/>
                <a:sym typeface="Calibri"/>
              </a:rPr>
              <a:t>PSNR 結果</a:t>
            </a:r>
            <a:endParaRPr sz="18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摘要</a:t>
            </a:r>
            <a:endParaRPr/>
          </a:p>
        </p:txBody>
      </p:sp>
      <p:sp>
        <p:nvSpPr>
          <p:cNvPr id="137" name="Google Shape;137;p1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138" name="Google Shape;138;p14"/>
          <p:cNvSpPr txBox="1"/>
          <p:nvPr/>
        </p:nvSpPr>
        <p:spPr>
          <a:xfrm>
            <a:off x="819150" y="1786800"/>
            <a:ext cx="6541500" cy="2678100"/>
          </a:xfrm>
          <a:prstGeom prst="rect">
            <a:avLst/>
          </a:prstGeom>
          <a:noFill/>
          <a:ln>
            <a:noFill/>
          </a:ln>
        </p:spPr>
        <p:txBody>
          <a:bodyPr anchorCtr="0" anchor="t" bIns="91425" lIns="91425" spcFirstLastPara="1" rIns="91425" wrap="square" tIns="91425">
            <a:spAutoFit/>
          </a:bodyPr>
          <a:lstStyle/>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背景</a:t>
            </a:r>
            <a:endParaRPr sz="1800">
              <a:latin typeface="Calibri"/>
              <a:ea typeface="Calibri"/>
              <a:cs typeface="Calibri"/>
              <a:sym typeface="Calibri"/>
            </a:endParaRPr>
          </a:p>
          <a:p>
            <a:pPr indent="0" lvl="0" marL="45720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動機</a:t>
            </a:r>
            <a:endParaRPr sz="1800">
              <a:latin typeface="Calibri"/>
              <a:ea typeface="Calibri"/>
              <a:cs typeface="Calibri"/>
              <a:sym typeface="Calibri"/>
            </a:endParaRPr>
          </a:p>
          <a:p>
            <a:pPr indent="0" lvl="0" marL="45720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文獻回顧</a:t>
            </a:r>
            <a:endParaRPr sz="1800">
              <a:latin typeface="Calibri"/>
              <a:ea typeface="Calibri"/>
              <a:cs typeface="Calibri"/>
              <a:sym typeface="Calibri"/>
            </a:endParaRPr>
          </a:p>
          <a:p>
            <a:pPr indent="0" lvl="0" marL="45720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實驗架構</a:t>
            </a:r>
            <a:endParaRPr sz="1800">
              <a:latin typeface="Calibri"/>
              <a:ea typeface="Calibri"/>
              <a:cs typeface="Calibri"/>
              <a:sym typeface="Calibri"/>
            </a:endParaRPr>
          </a:p>
          <a:p>
            <a:pPr indent="0" lvl="0" marL="457200" rtl="0" algn="l">
              <a:spcBef>
                <a:spcPts val="0"/>
              </a:spcBef>
              <a:spcAft>
                <a:spcPts val="0"/>
              </a:spcAft>
              <a:buNone/>
            </a:pPr>
            <a:r>
              <a:t/>
            </a:r>
            <a:endParaRPr sz="1800">
              <a:latin typeface="Calibri"/>
              <a:ea typeface="Calibri"/>
              <a:cs typeface="Calibri"/>
              <a:sym typeface="Calibri"/>
            </a:endParaRPr>
          </a:p>
          <a:p>
            <a:pPr indent="-342900" lvl="0" marL="457200" rtl="0" algn="l">
              <a:spcBef>
                <a:spcPts val="0"/>
              </a:spcBef>
              <a:spcAft>
                <a:spcPts val="0"/>
              </a:spcAft>
              <a:buSzPts val="1800"/>
              <a:buFont typeface="Calibri"/>
              <a:buChar char="●"/>
            </a:pPr>
            <a:r>
              <a:rPr lang="zh-TW" sz="1800">
                <a:latin typeface="Calibri"/>
                <a:ea typeface="Calibri"/>
                <a:cs typeface="Calibri"/>
                <a:sym typeface="Calibri"/>
              </a:rPr>
              <a:t>實驗結果</a:t>
            </a:r>
            <a:endParaRPr sz="18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5"/>
          <p:cNvSpPr txBox="1"/>
          <p:nvPr>
            <p:ph type="title"/>
          </p:nvPr>
        </p:nvSpPr>
        <p:spPr>
          <a:xfrm>
            <a:off x="952525" y="209445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zh-TW" sz="3800"/>
              <a:t>背景</a:t>
            </a:r>
            <a:endParaRPr sz="3800"/>
          </a:p>
        </p:txBody>
      </p:sp>
      <p:sp>
        <p:nvSpPr>
          <p:cNvPr id="144" name="Google Shape;144;p1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祕密共享</a:t>
            </a:r>
            <a:endParaRPr/>
          </a:p>
        </p:txBody>
      </p:sp>
      <p:sp>
        <p:nvSpPr>
          <p:cNvPr id="150" name="Google Shape;150;p1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grpSp>
        <p:nvGrpSpPr>
          <p:cNvPr id="151" name="Google Shape;151;p16"/>
          <p:cNvGrpSpPr/>
          <p:nvPr/>
        </p:nvGrpSpPr>
        <p:grpSpPr>
          <a:xfrm>
            <a:off x="1353072" y="1477349"/>
            <a:ext cx="6437851" cy="3496694"/>
            <a:chOff x="1353072" y="1477349"/>
            <a:chExt cx="6437851" cy="3496694"/>
          </a:xfrm>
        </p:grpSpPr>
        <p:grpSp>
          <p:nvGrpSpPr>
            <p:cNvPr id="152" name="Google Shape;152;p16"/>
            <p:cNvGrpSpPr/>
            <p:nvPr/>
          </p:nvGrpSpPr>
          <p:grpSpPr>
            <a:xfrm>
              <a:off x="1353072" y="3138711"/>
              <a:ext cx="1000682" cy="1835332"/>
              <a:chOff x="903063" y="1677997"/>
              <a:chExt cx="1224675" cy="2760728"/>
            </a:xfrm>
          </p:grpSpPr>
          <p:pic>
            <p:nvPicPr>
              <p:cNvPr id="153" name="Google Shape;153;p16"/>
              <p:cNvPicPr preferRelativeResize="0"/>
              <p:nvPr/>
            </p:nvPicPr>
            <p:blipFill>
              <a:blip r:embed="rId3">
                <a:alphaModFix/>
              </a:blip>
              <a:stretch>
                <a:fillRect/>
              </a:stretch>
            </p:blipFill>
            <p:spPr>
              <a:xfrm>
                <a:off x="968200" y="1677997"/>
                <a:ext cx="1094400" cy="1409025"/>
              </a:xfrm>
              <a:prstGeom prst="rect">
                <a:avLst/>
              </a:prstGeom>
              <a:noFill/>
              <a:ln>
                <a:noFill/>
              </a:ln>
            </p:spPr>
          </p:pic>
          <p:pic>
            <p:nvPicPr>
              <p:cNvPr id="154" name="Google Shape;154;p16"/>
              <p:cNvPicPr preferRelativeResize="0"/>
              <p:nvPr/>
            </p:nvPicPr>
            <p:blipFill>
              <a:blip r:embed="rId4">
                <a:alphaModFix/>
              </a:blip>
              <a:stretch>
                <a:fillRect/>
              </a:stretch>
            </p:blipFill>
            <p:spPr>
              <a:xfrm>
                <a:off x="903063" y="3214050"/>
                <a:ext cx="1224675" cy="1224675"/>
              </a:xfrm>
              <a:prstGeom prst="rect">
                <a:avLst/>
              </a:prstGeom>
              <a:noFill/>
              <a:ln>
                <a:noFill/>
              </a:ln>
            </p:spPr>
          </p:pic>
        </p:grpSp>
        <p:grpSp>
          <p:nvGrpSpPr>
            <p:cNvPr id="155" name="Google Shape;155;p16"/>
            <p:cNvGrpSpPr/>
            <p:nvPr/>
          </p:nvGrpSpPr>
          <p:grpSpPr>
            <a:xfrm>
              <a:off x="2603143" y="3138711"/>
              <a:ext cx="1000682" cy="1835332"/>
              <a:chOff x="2386050" y="1677997"/>
              <a:chExt cx="1224675" cy="2760728"/>
            </a:xfrm>
          </p:grpSpPr>
          <p:pic>
            <p:nvPicPr>
              <p:cNvPr id="156" name="Google Shape;156;p16"/>
              <p:cNvPicPr preferRelativeResize="0"/>
              <p:nvPr/>
            </p:nvPicPr>
            <p:blipFill>
              <a:blip r:embed="rId3">
                <a:alphaModFix/>
              </a:blip>
              <a:stretch>
                <a:fillRect/>
              </a:stretch>
            </p:blipFill>
            <p:spPr>
              <a:xfrm>
                <a:off x="2451200" y="1677997"/>
                <a:ext cx="1094400" cy="1409025"/>
              </a:xfrm>
              <a:prstGeom prst="rect">
                <a:avLst/>
              </a:prstGeom>
              <a:noFill/>
              <a:ln>
                <a:noFill/>
              </a:ln>
            </p:spPr>
          </p:pic>
          <p:pic>
            <p:nvPicPr>
              <p:cNvPr id="157" name="Google Shape;157;p16"/>
              <p:cNvPicPr preferRelativeResize="0"/>
              <p:nvPr/>
            </p:nvPicPr>
            <p:blipFill>
              <a:blip r:embed="rId4">
                <a:alphaModFix/>
              </a:blip>
              <a:stretch>
                <a:fillRect/>
              </a:stretch>
            </p:blipFill>
            <p:spPr>
              <a:xfrm>
                <a:off x="2386050" y="3214050"/>
                <a:ext cx="1224675" cy="1224675"/>
              </a:xfrm>
              <a:prstGeom prst="rect">
                <a:avLst/>
              </a:prstGeom>
              <a:noFill/>
              <a:ln>
                <a:noFill/>
              </a:ln>
            </p:spPr>
          </p:pic>
        </p:grpSp>
        <p:grpSp>
          <p:nvGrpSpPr>
            <p:cNvPr id="158" name="Google Shape;158;p16"/>
            <p:cNvGrpSpPr/>
            <p:nvPr/>
          </p:nvGrpSpPr>
          <p:grpSpPr>
            <a:xfrm>
              <a:off x="3980138" y="3138711"/>
              <a:ext cx="1000682" cy="1835332"/>
              <a:chOff x="3864363" y="1677997"/>
              <a:chExt cx="1224675" cy="2760728"/>
            </a:xfrm>
          </p:grpSpPr>
          <p:pic>
            <p:nvPicPr>
              <p:cNvPr id="159" name="Google Shape;159;p16"/>
              <p:cNvPicPr preferRelativeResize="0"/>
              <p:nvPr/>
            </p:nvPicPr>
            <p:blipFill>
              <a:blip r:embed="rId3">
                <a:alphaModFix/>
              </a:blip>
              <a:stretch>
                <a:fillRect/>
              </a:stretch>
            </p:blipFill>
            <p:spPr>
              <a:xfrm>
                <a:off x="3896938" y="1677997"/>
                <a:ext cx="1094400" cy="1409025"/>
              </a:xfrm>
              <a:prstGeom prst="rect">
                <a:avLst/>
              </a:prstGeom>
              <a:noFill/>
              <a:ln>
                <a:noFill/>
              </a:ln>
            </p:spPr>
          </p:pic>
          <p:pic>
            <p:nvPicPr>
              <p:cNvPr id="160" name="Google Shape;160;p16"/>
              <p:cNvPicPr preferRelativeResize="0"/>
              <p:nvPr/>
            </p:nvPicPr>
            <p:blipFill>
              <a:blip r:embed="rId4">
                <a:alphaModFix/>
              </a:blip>
              <a:stretch>
                <a:fillRect/>
              </a:stretch>
            </p:blipFill>
            <p:spPr>
              <a:xfrm>
                <a:off x="3864363" y="3214050"/>
                <a:ext cx="1224675" cy="1224675"/>
              </a:xfrm>
              <a:prstGeom prst="rect">
                <a:avLst/>
              </a:prstGeom>
              <a:noFill/>
              <a:ln>
                <a:noFill/>
              </a:ln>
            </p:spPr>
          </p:pic>
        </p:grpSp>
        <p:grpSp>
          <p:nvGrpSpPr>
            <p:cNvPr id="161" name="Google Shape;161;p16"/>
            <p:cNvGrpSpPr/>
            <p:nvPr/>
          </p:nvGrpSpPr>
          <p:grpSpPr>
            <a:xfrm>
              <a:off x="5244671" y="3138711"/>
              <a:ext cx="1000682" cy="1835332"/>
              <a:chOff x="5342675" y="1677997"/>
              <a:chExt cx="1224675" cy="2760728"/>
            </a:xfrm>
          </p:grpSpPr>
          <p:pic>
            <p:nvPicPr>
              <p:cNvPr id="162" name="Google Shape;162;p16"/>
              <p:cNvPicPr preferRelativeResize="0"/>
              <p:nvPr/>
            </p:nvPicPr>
            <p:blipFill>
              <a:blip r:embed="rId3">
                <a:alphaModFix/>
              </a:blip>
              <a:stretch>
                <a:fillRect/>
              </a:stretch>
            </p:blipFill>
            <p:spPr>
              <a:xfrm>
                <a:off x="5342675" y="1677997"/>
                <a:ext cx="1094400" cy="1409025"/>
              </a:xfrm>
              <a:prstGeom prst="rect">
                <a:avLst/>
              </a:prstGeom>
              <a:noFill/>
              <a:ln>
                <a:noFill/>
              </a:ln>
            </p:spPr>
          </p:pic>
          <p:pic>
            <p:nvPicPr>
              <p:cNvPr id="163" name="Google Shape;163;p16"/>
              <p:cNvPicPr preferRelativeResize="0"/>
              <p:nvPr/>
            </p:nvPicPr>
            <p:blipFill>
              <a:blip r:embed="rId4">
                <a:alphaModFix/>
              </a:blip>
              <a:stretch>
                <a:fillRect/>
              </a:stretch>
            </p:blipFill>
            <p:spPr>
              <a:xfrm>
                <a:off x="5342675" y="3214050"/>
                <a:ext cx="1224675" cy="1224675"/>
              </a:xfrm>
              <a:prstGeom prst="rect">
                <a:avLst/>
              </a:prstGeom>
              <a:noFill/>
              <a:ln>
                <a:noFill/>
              </a:ln>
            </p:spPr>
          </p:pic>
        </p:grpSp>
        <p:grpSp>
          <p:nvGrpSpPr>
            <p:cNvPr id="164" name="Google Shape;164;p16"/>
            <p:cNvGrpSpPr/>
            <p:nvPr/>
          </p:nvGrpSpPr>
          <p:grpSpPr>
            <a:xfrm>
              <a:off x="6790241" y="3077648"/>
              <a:ext cx="1000682" cy="1863985"/>
              <a:chOff x="6760575" y="1634897"/>
              <a:chExt cx="1224675" cy="2803828"/>
            </a:xfrm>
          </p:grpSpPr>
          <p:pic>
            <p:nvPicPr>
              <p:cNvPr id="165" name="Google Shape;165;p16"/>
              <p:cNvPicPr preferRelativeResize="0"/>
              <p:nvPr/>
            </p:nvPicPr>
            <p:blipFill>
              <a:blip r:embed="rId3">
                <a:alphaModFix/>
              </a:blip>
              <a:stretch>
                <a:fillRect/>
              </a:stretch>
            </p:blipFill>
            <p:spPr>
              <a:xfrm>
                <a:off x="6788400" y="1634897"/>
                <a:ext cx="1094400" cy="1409025"/>
              </a:xfrm>
              <a:prstGeom prst="rect">
                <a:avLst/>
              </a:prstGeom>
              <a:noFill/>
              <a:ln>
                <a:noFill/>
              </a:ln>
            </p:spPr>
          </p:pic>
          <p:pic>
            <p:nvPicPr>
              <p:cNvPr id="166" name="Google Shape;166;p16"/>
              <p:cNvPicPr preferRelativeResize="0"/>
              <p:nvPr/>
            </p:nvPicPr>
            <p:blipFill>
              <a:blip r:embed="rId4">
                <a:alphaModFix/>
              </a:blip>
              <a:stretch>
                <a:fillRect/>
              </a:stretch>
            </p:blipFill>
            <p:spPr>
              <a:xfrm>
                <a:off x="6760575" y="3214050"/>
                <a:ext cx="1224675" cy="1224675"/>
              </a:xfrm>
              <a:prstGeom prst="rect">
                <a:avLst/>
              </a:prstGeom>
              <a:noFill/>
              <a:ln>
                <a:noFill/>
              </a:ln>
            </p:spPr>
          </p:pic>
        </p:grpSp>
        <p:pic>
          <p:nvPicPr>
            <p:cNvPr id="167" name="Google Shape;167;p16"/>
            <p:cNvPicPr preferRelativeResize="0"/>
            <p:nvPr/>
          </p:nvPicPr>
          <p:blipFill>
            <a:blip r:embed="rId5">
              <a:alphaModFix/>
            </a:blip>
            <a:stretch>
              <a:fillRect/>
            </a:stretch>
          </p:blipFill>
          <p:spPr>
            <a:xfrm>
              <a:off x="3933287" y="1477349"/>
              <a:ext cx="1094400" cy="1094400"/>
            </a:xfrm>
            <a:prstGeom prst="rect">
              <a:avLst/>
            </a:prstGeom>
            <a:noFill/>
            <a:ln>
              <a:noFill/>
            </a:ln>
          </p:spPr>
        </p:pic>
        <p:cxnSp>
          <p:nvCxnSpPr>
            <p:cNvPr id="168" name="Google Shape;168;p16"/>
            <p:cNvCxnSpPr>
              <a:stCxn id="167" idx="2"/>
              <a:endCxn id="153" idx="0"/>
            </p:cNvCxnSpPr>
            <p:nvPr/>
          </p:nvCxnSpPr>
          <p:spPr>
            <a:xfrm rot="5400000">
              <a:off x="2883437" y="1541699"/>
              <a:ext cx="567000" cy="2627100"/>
            </a:xfrm>
            <a:prstGeom prst="curvedConnector3">
              <a:avLst>
                <a:gd fmla="val 49997" name="adj1"/>
              </a:avLst>
            </a:prstGeom>
            <a:noFill/>
            <a:ln cap="flat" cmpd="sng" w="9525">
              <a:solidFill>
                <a:srgbClr val="233A44"/>
              </a:solidFill>
              <a:prstDash val="solid"/>
              <a:round/>
              <a:headEnd len="med" w="med" type="none"/>
              <a:tailEnd len="med" w="med" type="none"/>
            </a:ln>
          </p:spPr>
        </p:cxnSp>
        <p:cxnSp>
          <p:nvCxnSpPr>
            <p:cNvPr id="169" name="Google Shape;169;p16"/>
            <p:cNvCxnSpPr>
              <a:stCxn id="167" idx="2"/>
              <a:endCxn id="156" idx="0"/>
            </p:cNvCxnSpPr>
            <p:nvPr/>
          </p:nvCxnSpPr>
          <p:spPr>
            <a:xfrm rot="5400000">
              <a:off x="3508487" y="2166749"/>
              <a:ext cx="567000" cy="1377000"/>
            </a:xfrm>
            <a:prstGeom prst="curvedConnector3">
              <a:avLst>
                <a:gd fmla="val 49997" name="adj1"/>
              </a:avLst>
            </a:prstGeom>
            <a:noFill/>
            <a:ln cap="flat" cmpd="sng" w="9525">
              <a:solidFill>
                <a:srgbClr val="233A44"/>
              </a:solidFill>
              <a:prstDash val="solid"/>
              <a:round/>
              <a:headEnd len="med" w="med" type="none"/>
              <a:tailEnd len="med" w="med" type="none"/>
            </a:ln>
          </p:spPr>
        </p:cxnSp>
        <p:cxnSp>
          <p:nvCxnSpPr>
            <p:cNvPr id="170" name="Google Shape;170;p16"/>
            <p:cNvCxnSpPr>
              <a:stCxn id="167" idx="2"/>
              <a:endCxn id="159" idx="0"/>
            </p:cNvCxnSpPr>
            <p:nvPr/>
          </p:nvCxnSpPr>
          <p:spPr>
            <a:xfrm rot="5400000">
              <a:off x="4183637" y="2841899"/>
              <a:ext cx="567000" cy="26700"/>
            </a:xfrm>
            <a:prstGeom prst="curvedConnector3">
              <a:avLst>
                <a:gd fmla="val 49997" name="adj1"/>
              </a:avLst>
            </a:prstGeom>
            <a:noFill/>
            <a:ln cap="flat" cmpd="sng" w="9525">
              <a:solidFill>
                <a:srgbClr val="233A44"/>
              </a:solidFill>
              <a:prstDash val="solid"/>
              <a:round/>
              <a:headEnd len="med" w="med" type="none"/>
              <a:tailEnd len="med" w="med" type="none"/>
            </a:ln>
          </p:spPr>
        </p:cxnSp>
        <p:cxnSp>
          <p:nvCxnSpPr>
            <p:cNvPr id="171" name="Google Shape;171;p16"/>
            <p:cNvCxnSpPr>
              <a:stCxn id="167" idx="2"/>
              <a:endCxn id="162" idx="0"/>
            </p:cNvCxnSpPr>
            <p:nvPr/>
          </p:nvCxnSpPr>
          <p:spPr>
            <a:xfrm flipH="1" rot="-5400000">
              <a:off x="4802687" y="2249549"/>
              <a:ext cx="567000" cy="1211400"/>
            </a:xfrm>
            <a:prstGeom prst="curvedConnector3">
              <a:avLst>
                <a:gd fmla="val 49997" name="adj1"/>
              </a:avLst>
            </a:prstGeom>
            <a:noFill/>
            <a:ln cap="flat" cmpd="sng" w="9525">
              <a:solidFill>
                <a:srgbClr val="233A44"/>
              </a:solidFill>
              <a:prstDash val="solid"/>
              <a:round/>
              <a:headEnd len="med" w="med" type="none"/>
              <a:tailEnd len="med" w="med" type="none"/>
            </a:ln>
          </p:spPr>
        </p:cxnSp>
        <p:cxnSp>
          <p:nvCxnSpPr>
            <p:cNvPr id="172" name="Google Shape;172;p16"/>
            <p:cNvCxnSpPr>
              <a:stCxn id="167" idx="2"/>
              <a:endCxn id="165" idx="0"/>
            </p:cNvCxnSpPr>
            <p:nvPr/>
          </p:nvCxnSpPr>
          <p:spPr>
            <a:xfrm flipH="1" rot="-5400000">
              <a:off x="5617337" y="1434899"/>
              <a:ext cx="505800" cy="2779500"/>
            </a:xfrm>
            <a:prstGeom prst="curvedConnector3">
              <a:avLst>
                <a:gd fmla="val 50010" name="adj1"/>
              </a:avLst>
            </a:prstGeom>
            <a:noFill/>
            <a:ln cap="flat" cmpd="sng" w="9525">
              <a:solidFill>
                <a:srgbClr val="233A44"/>
              </a:solidFill>
              <a:prstDash val="solid"/>
              <a:round/>
              <a:headEnd len="med" w="med" type="none"/>
              <a:tailEnd len="med" w="med" type="none"/>
            </a:ln>
          </p:spPr>
        </p:cxnSp>
        <p:sp>
          <p:nvSpPr>
            <p:cNvPr id="173" name="Google Shape;173;p16"/>
            <p:cNvSpPr txBox="1"/>
            <p:nvPr/>
          </p:nvSpPr>
          <p:spPr>
            <a:xfrm>
              <a:off x="5150950" y="2054450"/>
              <a:ext cx="10944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800">
                  <a:latin typeface="Calibri"/>
                  <a:ea typeface="Calibri"/>
                  <a:cs typeface="Calibri"/>
                  <a:sym typeface="Calibri"/>
                </a:rPr>
                <a:t>n = 5</a:t>
              </a:r>
              <a:endParaRPr sz="1800">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祕密共享</a:t>
            </a:r>
            <a:endParaRPr/>
          </a:p>
        </p:txBody>
      </p:sp>
      <p:sp>
        <p:nvSpPr>
          <p:cNvPr id="179" name="Google Shape;179;p1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grpSp>
        <p:nvGrpSpPr>
          <p:cNvPr id="180" name="Google Shape;180;p17"/>
          <p:cNvGrpSpPr/>
          <p:nvPr/>
        </p:nvGrpSpPr>
        <p:grpSpPr>
          <a:xfrm>
            <a:off x="2158688" y="1834360"/>
            <a:ext cx="1224675" cy="2760728"/>
            <a:chOff x="903063" y="1677997"/>
            <a:chExt cx="1224675" cy="2760728"/>
          </a:xfrm>
        </p:grpSpPr>
        <p:pic>
          <p:nvPicPr>
            <p:cNvPr id="181" name="Google Shape;181;p17"/>
            <p:cNvPicPr preferRelativeResize="0"/>
            <p:nvPr/>
          </p:nvPicPr>
          <p:blipFill>
            <a:blip r:embed="rId3">
              <a:alphaModFix/>
            </a:blip>
            <a:stretch>
              <a:fillRect/>
            </a:stretch>
          </p:blipFill>
          <p:spPr>
            <a:xfrm>
              <a:off x="968200" y="1677997"/>
              <a:ext cx="1094400" cy="1409025"/>
            </a:xfrm>
            <a:prstGeom prst="rect">
              <a:avLst/>
            </a:prstGeom>
            <a:noFill/>
            <a:ln>
              <a:noFill/>
            </a:ln>
          </p:spPr>
        </p:pic>
        <p:pic>
          <p:nvPicPr>
            <p:cNvPr id="182" name="Google Shape;182;p17"/>
            <p:cNvPicPr preferRelativeResize="0"/>
            <p:nvPr/>
          </p:nvPicPr>
          <p:blipFill>
            <a:blip r:embed="rId4">
              <a:alphaModFix/>
            </a:blip>
            <a:stretch>
              <a:fillRect/>
            </a:stretch>
          </p:blipFill>
          <p:spPr>
            <a:xfrm>
              <a:off x="903063" y="3214050"/>
              <a:ext cx="1224675" cy="1224675"/>
            </a:xfrm>
            <a:prstGeom prst="rect">
              <a:avLst/>
            </a:prstGeom>
            <a:noFill/>
            <a:ln>
              <a:noFill/>
            </a:ln>
          </p:spPr>
        </p:pic>
      </p:grpSp>
      <p:grpSp>
        <p:nvGrpSpPr>
          <p:cNvPr id="183" name="Google Shape;183;p17"/>
          <p:cNvGrpSpPr/>
          <p:nvPr/>
        </p:nvGrpSpPr>
        <p:grpSpPr>
          <a:xfrm>
            <a:off x="3447825" y="1834360"/>
            <a:ext cx="1224675" cy="2760728"/>
            <a:chOff x="2386050" y="1677997"/>
            <a:chExt cx="1224675" cy="2760728"/>
          </a:xfrm>
        </p:grpSpPr>
        <p:pic>
          <p:nvPicPr>
            <p:cNvPr id="184" name="Google Shape;184;p17"/>
            <p:cNvPicPr preferRelativeResize="0"/>
            <p:nvPr/>
          </p:nvPicPr>
          <p:blipFill>
            <a:blip r:embed="rId3">
              <a:alphaModFix/>
            </a:blip>
            <a:stretch>
              <a:fillRect/>
            </a:stretch>
          </p:blipFill>
          <p:spPr>
            <a:xfrm>
              <a:off x="2451200" y="1677997"/>
              <a:ext cx="1094400" cy="1409025"/>
            </a:xfrm>
            <a:prstGeom prst="rect">
              <a:avLst/>
            </a:prstGeom>
            <a:noFill/>
            <a:ln>
              <a:noFill/>
            </a:ln>
          </p:spPr>
        </p:pic>
        <p:pic>
          <p:nvPicPr>
            <p:cNvPr id="185" name="Google Shape;185;p17"/>
            <p:cNvPicPr preferRelativeResize="0"/>
            <p:nvPr/>
          </p:nvPicPr>
          <p:blipFill>
            <a:blip r:embed="rId4">
              <a:alphaModFix/>
            </a:blip>
            <a:stretch>
              <a:fillRect/>
            </a:stretch>
          </p:blipFill>
          <p:spPr>
            <a:xfrm>
              <a:off x="2386050" y="3214050"/>
              <a:ext cx="1224675" cy="1224675"/>
            </a:xfrm>
            <a:prstGeom prst="rect">
              <a:avLst/>
            </a:prstGeom>
            <a:noFill/>
            <a:ln>
              <a:noFill/>
            </a:ln>
          </p:spPr>
        </p:pic>
      </p:grpSp>
      <p:sp>
        <p:nvSpPr>
          <p:cNvPr id="186" name="Google Shape;186;p17"/>
          <p:cNvSpPr/>
          <p:nvPr/>
        </p:nvSpPr>
        <p:spPr>
          <a:xfrm>
            <a:off x="6109075" y="2718200"/>
            <a:ext cx="1593600" cy="679500"/>
          </a:xfrm>
          <a:prstGeom prst="rightArrow">
            <a:avLst>
              <a:gd fmla="val 50000" name="adj1"/>
              <a:gd fmla="val 50000" name="adj2"/>
            </a:avLst>
          </a:prstGeom>
          <a:solidFill>
            <a:srgbClr val="D9D9D9"/>
          </a:solidFill>
          <a:ln cap="flat" cmpd="sng" w="9525">
            <a:solidFill>
              <a:srgbClr val="233A4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87" name="Google Shape;187;p17"/>
          <p:cNvPicPr preferRelativeResize="0"/>
          <p:nvPr/>
        </p:nvPicPr>
        <p:blipFill>
          <a:blip r:embed="rId5">
            <a:alphaModFix/>
          </a:blip>
          <a:stretch>
            <a:fillRect/>
          </a:stretch>
        </p:blipFill>
        <p:spPr>
          <a:xfrm>
            <a:off x="7702674" y="2510749"/>
            <a:ext cx="1094400" cy="1094400"/>
          </a:xfrm>
          <a:prstGeom prst="rect">
            <a:avLst/>
          </a:prstGeom>
          <a:noFill/>
          <a:ln>
            <a:noFill/>
          </a:ln>
        </p:spPr>
      </p:pic>
      <p:sp>
        <p:nvSpPr>
          <p:cNvPr id="188" name="Google Shape;188;p17"/>
          <p:cNvSpPr txBox="1"/>
          <p:nvPr/>
        </p:nvSpPr>
        <p:spPr>
          <a:xfrm>
            <a:off x="4813150" y="2773250"/>
            <a:ext cx="12246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2500">
                <a:latin typeface="Calibri"/>
                <a:ea typeface="Calibri"/>
                <a:cs typeface="Calibri"/>
                <a:sym typeface="Calibri"/>
              </a:rPr>
              <a:t>k &gt;= 3</a:t>
            </a:r>
            <a:endParaRPr sz="2500">
              <a:latin typeface="Calibri"/>
              <a:ea typeface="Calibri"/>
              <a:cs typeface="Calibri"/>
              <a:sym typeface="Calibri"/>
            </a:endParaRPr>
          </a:p>
        </p:txBody>
      </p:sp>
      <p:grpSp>
        <p:nvGrpSpPr>
          <p:cNvPr id="189" name="Google Shape;189;p17"/>
          <p:cNvGrpSpPr/>
          <p:nvPr/>
        </p:nvGrpSpPr>
        <p:grpSpPr>
          <a:xfrm>
            <a:off x="819138" y="1834360"/>
            <a:ext cx="1224675" cy="2760728"/>
            <a:chOff x="903063" y="1677997"/>
            <a:chExt cx="1224675" cy="2760728"/>
          </a:xfrm>
        </p:grpSpPr>
        <p:pic>
          <p:nvPicPr>
            <p:cNvPr id="190" name="Google Shape;190;p17"/>
            <p:cNvPicPr preferRelativeResize="0"/>
            <p:nvPr/>
          </p:nvPicPr>
          <p:blipFill>
            <a:blip r:embed="rId3">
              <a:alphaModFix/>
            </a:blip>
            <a:stretch>
              <a:fillRect/>
            </a:stretch>
          </p:blipFill>
          <p:spPr>
            <a:xfrm>
              <a:off x="968200" y="1677997"/>
              <a:ext cx="1094400" cy="1409025"/>
            </a:xfrm>
            <a:prstGeom prst="rect">
              <a:avLst/>
            </a:prstGeom>
            <a:noFill/>
            <a:ln>
              <a:noFill/>
            </a:ln>
          </p:spPr>
        </p:pic>
        <p:pic>
          <p:nvPicPr>
            <p:cNvPr id="191" name="Google Shape;191;p17"/>
            <p:cNvPicPr preferRelativeResize="0"/>
            <p:nvPr/>
          </p:nvPicPr>
          <p:blipFill>
            <a:blip r:embed="rId4">
              <a:alphaModFix/>
            </a:blip>
            <a:stretch>
              <a:fillRect/>
            </a:stretch>
          </p:blipFill>
          <p:spPr>
            <a:xfrm>
              <a:off x="903063" y="3214050"/>
              <a:ext cx="1224675" cy="1224675"/>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祕密共享</a:t>
            </a:r>
            <a:endParaRPr/>
          </a:p>
        </p:txBody>
      </p:sp>
      <p:sp>
        <p:nvSpPr>
          <p:cNvPr id="197" name="Google Shape;197;p1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grpSp>
        <p:nvGrpSpPr>
          <p:cNvPr id="198" name="Google Shape;198;p18"/>
          <p:cNvGrpSpPr/>
          <p:nvPr/>
        </p:nvGrpSpPr>
        <p:grpSpPr>
          <a:xfrm>
            <a:off x="3592701" y="1406533"/>
            <a:ext cx="1228280" cy="1923030"/>
            <a:chOff x="982171" y="1745787"/>
            <a:chExt cx="1949650" cy="2489359"/>
          </a:xfrm>
        </p:grpSpPr>
        <p:grpSp>
          <p:nvGrpSpPr>
            <p:cNvPr id="199" name="Google Shape;199;p18"/>
            <p:cNvGrpSpPr/>
            <p:nvPr/>
          </p:nvGrpSpPr>
          <p:grpSpPr>
            <a:xfrm>
              <a:off x="1219669" y="1745787"/>
              <a:ext cx="1370700" cy="1833542"/>
              <a:chOff x="1657844" y="1484025"/>
              <a:chExt cx="1370700" cy="1833542"/>
            </a:xfrm>
          </p:grpSpPr>
          <p:pic>
            <p:nvPicPr>
              <p:cNvPr id="200" name="Google Shape;200;p18"/>
              <p:cNvPicPr preferRelativeResize="0"/>
              <p:nvPr/>
            </p:nvPicPr>
            <p:blipFill>
              <a:blip r:embed="rId3">
                <a:alphaModFix/>
              </a:blip>
              <a:stretch>
                <a:fillRect/>
              </a:stretch>
            </p:blipFill>
            <p:spPr>
              <a:xfrm>
                <a:off x="1886025" y="1484025"/>
                <a:ext cx="914350" cy="1177200"/>
              </a:xfrm>
              <a:prstGeom prst="rect">
                <a:avLst/>
              </a:prstGeom>
              <a:noFill/>
              <a:ln>
                <a:noFill/>
              </a:ln>
            </p:spPr>
          </p:pic>
          <p:sp>
            <p:nvSpPr>
              <p:cNvPr id="201" name="Google Shape;201;p18"/>
              <p:cNvSpPr txBox="1"/>
              <p:nvPr/>
            </p:nvSpPr>
            <p:spPr>
              <a:xfrm>
                <a:off x="1657844" y="2799467"/>
                <a:ext cx="1370700" cy="518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a:latin typeface="Calibri"/>
                    <a:ea typeface="Calibri"/>
                    <a:cs typeface="Calibri"/>
                    <a:sym typeface="Calibri"/>
                  </a:rPr>
                  <a:t>Manager</a:t>
                </a:r>
                <a:endParaRPr>
                  <a:latin typeface="Calibri"/>
                  <a:ea typeface="Calibri"/>
                  <a:cs typeface="Calibri"/>
                  <a:sym typeface="Calibri"/>
                </a:endParaRPr>
              </a:p>
            </p:txBody>
          </p:sp>
        </p:grpSp>
        <p:pic>
          <p:nvPicPr>
            <p:cNvPr id="202" name="Google Shape;202;p18"/>
            <p:cNvPicPr preferRelativeResize="0"/>
            <p:nvPr/>
          </p:nvPicPr>
          <p:blipFill>
            <a:blip r:embed="rId4">
              <a:alphaModFix/>
            </a:blip>
            <a:stretch>
              <a:fillRect/>
            </a:stretch>
          </p:blipFill>
          <p:spPr>
            <a:xfrm>
              <a:off x="982171" y="3397721"/>
              <a:ext cx="837400" cy="837425"/>
            </a:xfrm>
            <a:prstGeom prst="rect">
              <a:avLst/>
            </a:prstGeom>
            <a:noFill/>
            <a:ln>
              <a:noFill/>
            </a:ln>
          </p:spPr>
        </p:pic>
        <p:pic>
          <p:nvPicPr>
            <p:cNvPr id="203" name="Google Shape;203;p18"/>
            <p:cNvPicPr preferRelativeResize="0"/>
            <p:nvPr/>
          </p:nvPicPr>
          <p:blipFill>
            <a:blip r:embed="rId4">
              <a:alphaModFix/>
            </a:blip>
            <a:stretch>
              <a:fillRect/>
            </a:stretch>
          </p:blipFill>
          <p:spPr>
            <a:xfrm>
              <a:off x="2094421" y="3397721"/>
              <a:ext cx="837400" cy="837425"/>
            </a:xfrm>
            <a:prstGeom prst="rect">
              <a:avLst/>
            </a:prstGeom>
            <a:noFill/>
            <a:ln>
              <a:noFill/>
            </a:ln>
          </p:spPr>
        </p:pic>
      </p:grpSp>
      <p:grpSp>
        <p:nvGrpSpPr>
          <p:cNvPr id="204" name="Google Shape;204;p18"/>
          <p:cNvGrpSpPr/>
          <p:nvPr/>
        </p:nvGrpSpPr>
        <p:grpSpPr>
          <a:xfrm>
            <a:off x="6714677" y="1923152"/>
            <a:ext cx="724031" cy="2182811"/>
            <a:chOff x="6262775" y="1718575"/>
            <a:chExt cx="937500" cy="2543772"/>
          </a:xfrm>
        </p:grpSpPr>
        <p:grpSp>
          <p:nvGrpSpPr>
            <p:cNvPr id="205" name="Google Shape;205;p18"/>
            <p:cNvGrpSpPr/>
            <p:nvPr/>
          </p:nvGrpSpPr>
          <p:grpSpPr>
            <a:xfrm>
              <a:off x="6262775" y="1718575"/>
              <a:ext cx="937500" cy="1772350"/>
              <a:chOff x="1874450" y="1429600"/>
              <a:chExt cx="937500" cy="1772350"/>
            </a:xfrm>
          </p:grpSpPr>
          <p:pic>
            <p:nvPicPr>
              <p:cNvPr id="206" name="Google Shape;206;p18"/>
              <p:cNvPicPr preferRelativeResize="0"/>
              <p:nvPr/>
            </p:nvPicPr>
            <p:blipFill>
              <a:blip r:embed="rId3">
                <a:alphaModFix/>
              </a:blip>
              <a:stretch>
                <a:fillRect/>
              </a:stretch>
            </p:blipFill>
            <p:spPr>
              <a:xfrm>
                <a:off x="1886025" y="1429600"/>
                <a:ext cx="914350" cy="1177200"/>
              </a:xfrm>
              <a:prstGeom prst="rect">
                <a:avLst/>
              </a:prstGeom>
              <a:noFill/>
              <a:ln>
                <a:noFill/>
              </a:ln>
            </p:spPr>
          </p:pic>
          <p:sp>
            <p:nvSpPr>
              <p:cNvPr id="207" name="Google Shape;207;p18"/>
              <p:cNvSpPr txBox="1"/>
              <p:nvPr/>
            </p:nvSpPr>
            <p:spPr>
              <a:xfrm>
                <a:off x="1874450" y="2735750"/>
                <a:ext cx="937500" cy="466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a:latin typeface="Calibri"/>
                    <a:ea typeface="Calibri"/>
                    <a:cs typeface="Calibri"/>
                    <a:sym typeface="Calibri"/>
                  </a:rPr>
                  <a:t>Leader</a:t>
                </a:r>
                <a:endParaRPr>
                  <a:latin typeface="Calibri"/>
                  <a:ea typeface="Calibri"/>
                  <a:cs typeface="Calibri"/>
                  <a:sym typeface="Calibri"/>
                </a:endParaRPr>
              </a:p>
            </p:txBody>
          </p:sp>
        </p:grpSp>
        <p:pic>
          <p:nvPicPr>
            <p:cNvPr id="208" name="Google Shape;208;p18"/>
            <p:cNvPicPr preferRelativeResize="0"/>
            <p:nvPr/>
          </p:nvPicPr>
          <p:blipFill>
            <a:blip r:embed="rId4">
              <a:alphaModFix/>
            </a:blip>
            <a:stretch>
              <a:fillRect/>
            </a:stretch>
          </p:blipFill>
          <p:spPr>
            <a:xfrm>
              <a:off x="6362871" y="3424921"/>
              <a:ext cx="837400" cy="837425"/>
            </a:xfrm>
            <a:prstGeom prst="rect">
              <a:avLst/>
            </a:prstGeom>
            <a:noFill/>
            <a:ln>
              <a:noFill/>
            </a:ln>
          </p:spPr>
        </p:pic>
      </p:grpSp>
      <p:sp>
        <p:nvSpPr>
          <p:cNvPr id="209" name="Google Shape;209;p18"/>
          <p:cNvSpPr txBox="1"/>
          <p:nvPr/>
        </p:nvSpPr>
        <p:spPr>
          <a:xfrm>
            <a:off x="3474150" y="4105975"/>
            <a:ext cx="21957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latin typeface="Calibri"/>
                <a:ea typeface="Calibri"/>
                <a:cs typeface="Calibri"/>
                <a:sym typeface="Calibri"/>
              </a:rPr>
              <a:t>2 Manager</a:t>
            </a:r>
            <a:endParaRPr>
              <a:latin typeface="Calibri"/>
              <a:ea typeface="Calibri"/>
              <a:cs typeface="Calibri"/>
              <a:sym typeface="Calibri"/>
            </a:endParaRPr>
          </a:p>
          <a:p>
            <a:pPr indent="0" lvl="0" marL="0" rtl="0" algn="l">
              <a:spcBef>
                <a:spcPts val="0"/>
              </a:spcBef>
              <a:spcAft>
                <a:spcPts val="0"/>
              </a:spcAft>
              <a:buNone/>
            </a:pPr>
            <a:r>
              <a:rPr lang="zh-TW">
                <a:latin typeface="Calibri"/>
                <a:ea typeface="Calibri"/>
                <a:cs typeface="Calibri"/>
                <a:sym typeface="Calibri"/>
              </a:rPr>
              <a:t>or 1 Manager 1 Leader</a:t>
            </a:r>
            <a:endParaRPr>
              <a:latin typeface="Calibri"/>
              <a:ea typeface="Calibri"/>
              <a:cs typeface="Calibri"/>
              <a:sym typeface="Calibri"/>
            </a:endParaRPr>
          </a:p>
          <a:p>
            <a:pPr indent="0" lvl="0" marL="0" rtl="0" algn="l">
              <a:spcBef>
                <a:spcPts val="0"/>
              </a:spcBef>
              <a:spcAft>
                <a:spcPts val="0"/>
              </a:spcAft>
              <a:buNone/>
            </a:pPr>
            <a:r>
              <a:rPr lang="zh-TW">
                <a:latin typeface="Calibri"/>
                <a:ea typeface="Calibri"/>
                <a:cs typeface="Calibri"/>
                <a:sym typeface="Calibri"/>
              </a:rPr>
              <a:t>or 3 Leader</a:t>
            </a:r>
            <a:endParaRPr>
              <a:latin typeface="Calibri"/>
              <a:ea typeface="Calibri"/>
              <a:cs typeface="Calibri"/>
              <a:sym typeface="Calibri"/>
            </a:endParaRPr>
          </a:p>
        </p:txBody>
      </p:sp>
      <p:grpSp>
        <p:nvGrpSpPr>
          <p:cNvPr id="210" name="Google Shape;210;p18"/>
          <p:cNvGrpSpPr/>
          <p:nvPr/>
        </p:nvGrpSpPr>
        <p:grpSpPr>
          <a:xfrm>
            <a:off x="952175" y="2205930"/>
            <a:ext cx="1613662" cy="1723881"/>
            <a:chOff x="328796" y="1484962"/>
            <a:chExt cx="2719350" cy="2489359"/>
          </a:xfrm>
        </p:grpSpPr>
        <p:grpSp>
          <p:nvGrpSpPr>
            <p:cNvPr id="211" name="Google Shape;211;p18"/>
            <p:cNvGrpSpPr/>
            <p:nvPr/>
          </p:nvGrpSpPr>
          <p:grpSpPr>
            <a:xfrm>
              <a:off x="328796" y="1484962"/>
              <a:ext cx="1881954" cy="2489359"/>
              <a:chOff x="491821" y="1745787"/>
              <a:chExt cx="1881954" cy="2489359"/>
            </a:xfrm>
          </p:grpSpPr>
          <p:grpSp>
            <p:nvGrpSpPr>
              <p:cNvPr id="212" name="Google Shape;212;p18"/>
              <p:cNvGrpSpPr/>
              <p:nvPr/>
            </p:nvGrpSpPr>
            <p:grpSpPr>
              <a:xfrm>
                <a:off x="1436275" y="1745787"/>
                <a:ext cx="937500" cy="1829525"/>
                <a:chOff x="1874450" y="1484025"/>
                <a:chExt cx="937500" cy="1829525"/>
              </a:xfrm>
            </p:grpSpPr>
            <p:pic>
              <p:nvPicPr>
                <p:cNvPr id="213" name="Google Shape;213;p18"/>
                <p:cNvPicPr preferRelativeResize="0"/>
                <p:nvPr/>
              </p:nvPicPr>
              <p:blipFill>
                <a:blip r:embed="rId3">
                  <a:alphaModFix/>
                </a:blip>
                <a:stretch>
                  <a:fillRect/>
                </a:stretch>
              </p:blipFill>
              <p:spPr>
                <a:xfrm>
                  <a:off x="1886025" y="1484025"/>
                  <a:ext cx="914350" cy="1177200"/>
                </a:xfrm>
                <a:prstGeom prst="rect">
                  <a:avLst/>
                </a:prstGeom>
                <a:noFill/>
                <a:ln>
                  <a:noFill/>
                </a:ln>
              </p:spPr>
            </p:pic>
            <p:sp>
              <p:nvSpPr>
                <p:cNvPr id="214" name="Google Shape;214;p18"/>
                <p:cNvSpPr txBox="1"/>
                <p:nvPr/>
              </p:nvSpPr>
              <p:spPr>
                <a:xfrm>
                  <a:off x="1874450" y="2735750"/>
                  <a:ext cx="937500" cy="57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a:latin typeface="Calibri"/>
                      <a:ea typeface="Calibri"/>
                      <a:cs typeface="Calibri"/>
                      <a:sym typeface="Calibri"/>
                    </a:rPr>
                    <a:t>Boss</a:t>
                  </a:r>
                  <a:endParaRPr>
                    <a:latin typeface="Calibri"/>
                    <a:ea typeface="Calibri"/>
                    <a:cs typeface="Calibri"/>
                    <a:sym typeface="Calibri"/>
                  </a:endParaRPr>
                </a:p>
              </p:txBody>
            </p:sp>
          </p:grpSp>
          <p:pic>
            <p:nvPicPr>
              <p:cNvPr id="215" name="Google Shape;215;p18"/>
              <p:cNvPicPr preferRelativeResize="0"/>
              <p:nvPr/>
            </p:nvPicPr>
            <p:blipFill>
              <a:blip r:embed="rId4">
                <a:alphaModFix/>
              </a:blip>
              <a:stretch>
                <a:fillRect/>
              </a:stretch>
            </p:blipFill>
            <p:spPr>
              <a:xfrm>
                <a:off x="491821" y="3397721"/>
                <a:ext cx="837400" cy="837425"/>
              </a:xfrm>
              <a:prstGeom prst="rect">
                <a:avLst/>
              </a:prstGeom>
              <a:noFill/>
              <a:ln>
                <a:noFill/>
              </a:ln>
            </p:spPr>
          </p:pic>
          <p:pic>
            <p:nvPicPr>
              <p:cNvPr id="216" name="Google Shape;216;p18"/>
              <p:cNvPicPr preferRelativeResize="0"/>
              <p:nvPr/>
            </p:nvPicPr>
            <p:blipFill>
              <a:blip r:embed="rId4">
                <a:alphaModFix/>
              </a:blip>
              <a:stretch>
                <a:fillRect/>
              </a:stretch>
            </p:blipFill>
            <p:spPr>
              <a:xfrm>
                <a:off x="1432796" y="3397721"/>
                <a:ext cx="837400" cy="837425"/>
              </a:xfrm>
              <a:prstGeom prst="rect">
                <a:avLst/>
              </a:prstGeom>
              <a:noFill/>
              <a:ln>
                <a:noFill/>
              </a:ln>
            </p:spPr>
          </p:pic>
        </p:grpSp>
        <p:pic>
          <p:nvPicPr>
            <p:cNvPr id="217" name="Google Shape;217;p18"/>
            <p:cNvPicPr preferRelativeResize="0"/>
            <p:nvPr/>
          </p:nvPicPr>
          <p:blipFill>
            <a:blip r:embed="rId4">
              <a:alphaModFix/>
            </a:blip>
            <a:stretch>
              <a:fillRect/>
            </a:stretch>
          </p:blipFill>
          <p:spPr>
            <a:xfrm>
              <a:off x="2210746" y="3136896"/>
              <a:ext cx="837400" cy="837425"/>
            </a:xfrm>
            <a:prstGeom prst="rect">
              <a:avLst/>
            </a:prstGeom>
            <a:noFill/>
            <a:ln>
              <a:noFill/>
            </a:ln>
          </p:spPr>
        </p:pic>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穩健性</a:t>
            </a:r>
            <a:endParaRPr/>
          </a:p>
        </p:txBody>
      </p:sp>
      <p:grpSp>
        <p:nvGrpSpPr>
          <p:cNvPr id="223" name="Google Shape;223;p19"/>
          <p:cNvGrpSpPr/>
          <p:nvPr/>
        </p:nvGrpSpPr>
        <p:grpSpPr>
          <a:xfrm>
            <a:off x="1615925" y="2990450"/>
            <a:ext cx="2182327" cy="1409025"/>
            <a:chOff x="6383575" y="1411625"/>
            <a:chExt cx="2182327" cy="1409025"/>
          </a:xfrm>
        </p:grpSpPr>
        <p:pic>
          <p:nvPicPr>
            <p:cNvPr id="224" name="Google Shape;224;p19"/>
            <p:cNvPicPr preferRelativeResize="0"/>
            <p:nvPr/>
          </p:nvPicPr>
          <p:blipFill>
            <a:blip r:embed="rId3">
              <a:alphaModFix/>
            </a:blip>
            <a:stretch>
              <a:fillRect/>
            </a:stretch>
          </p:blipFill>
          <p:spPr>
            <a:xfrm>
              <a:off x="6383575" y="1411625"/>
              <a:ext cx="1409025" cy="1409025"/>
            </a:xfrm>
            <a:prstGeom prst="rect">
              <a:avLst/>
            </a:prstGeom>
            <a:noFill/>
            <a:ln>
              <a:noFill/>
            </a:ln>
          </p:spPr>
        </p:pic>
        <p:pic>
          <p:nvPicPr>
            <p:cNvPr id="225" name="Google Shape;225;p19"/>
            <p:cNvPicPr preferRelativeResize="0"/>
            <p:nvPr/>
          </p:nvPicPr>
          <p:blipFill>
            <a:blip r:embed="rId4">
              <a:alphaModFix/>
            </a:blip>
            <a:stretch>
              <a:fillRect/>
            </a:stretch>
          </p:blipFill>
          <p:spPr>
            <a:xfrm>
              <a:off x="7635277" y="1725675"/>
              <a:ext cx="930625" cy="930625"/>
            </a:xfrm>
            <a:prstGeom prst="rect">
              <a:avLst/>
            </a:prstGeom>
            <a:noFill/>
            <a:ln>
              <a:noFill/>
            </a:ln>
          </p:spPr>
        </p:pic>
      </p:grpSp>
      <p:grpSp>
        <p:nvGrpSpPr>
          <p:cNvPr id="226" name="Google Shape;226;p19"/>
          <p:cNvGrpSpPr/>
          <p:nvPr/>
        </p:nvGrpSpPr>
        <p:grpSpPr>
          <a:xfrm>
            <a:off x="5671271" y="2571738"/>
            <a:ext cx="1768700" cy="2246446"/>
            <a:chOff x="5213546" y="2571750"/>
            <a:chExt cx="1768700" cy="2246446"/>
          </a:xfrm>
        </p:grpSpPr>
        <p:pic>
          <p:nvPicPr>
            <p:cNvPr id="227" name="Google Shape;227;p19"/>
            <p:cNvPicPr preferRelativeResize="0"/>
            <p:nvPr/>
          </p:nvPicPr>
          <p:blipFill>
            <a:blip r:embed="rId3">
              <a:alphaModFix/>
            </a:blip>
            <a:stretch>
              <a:fillRect/>
            </a:stretch>
          </p:blipFill>
          <p:spPr>
            <a:xfrm>
              <a:off x="5393375" y="2571750"/>
              <a:ext cx="1409025" cy="1409025"/>
            </a:xfrm>
            <a:prstGeom prst="rect">
              <a:avLst/>
            </a:prstGeom>
            <a:noFill/>
            <a:ln>
              <a:noFill/>
            </a:ln>
          </p:spPr>
        </p:pic>
        <p:grpSp>
          <p:nvGrpSpPr>
            <p:cNvPr id="228" name="Google Shape;228;p19"/>
            <p:cNvGrpSpPr/>
            <p:nvPr/>
          </p:nvGrpSpPr>
          <p:grpSpPr>
            <a:xfrm>
              <a:off x="5213546" y="3980771"/>
              <a:ext cx="1768700" cy="837425"/>
              <a:chOff x="982171" y="3397721"/>
              <a:chExt cx="1768700" cy="837425"/>
            </a:xfrm>
          </p:grpSpPr>
          <p:pic>
            <p:nvPicPr>
              <p:cNvPr id="229" name="Google Shape;229;p19"/>
              <p:cNvPicPr preferRelativeResize="0"/>
              <p:nvPr/>
            </p:nvPicPr>
            <p:blipFill>
              <a:blip r:embed="rId5">
                <a:alphaModFix/>
              </a:blip>
              <a:stretch>
                <a:fillRect/>
              </a:stretch>
            </p:blipFill>
            <p:spPr>
              <a:xfrm>
                <a:off x="982171" y="3397721"/>
                <a:ext cx="837400" cy="837425"/>
              </a:xfrm>
              <a:prstGeom prst="rect">
                <a:avLst/>
              </a:prstGeom>
              <a:noFill/>
              <a:ln>
                <a:noFill/>
              </a:ln>
            </p:spPr>
          </p:pic>
          <p:pic>
            <p:nvPicPr>
              <p:cNvPr id="230" name="Google Shape;230;p19"/>
              <p:cNvPicPr preferRelativeResize="0"/>
              <p:nvPr/>
            </p:nvPicPr>
            <p:blipFill>
              <a:blip r:embed="rId5">
                <a:alphaModFix/>
              </a:blip>
              <a:stretch>
                <a:fillRect/>
              </a:stretch>
            </p:blipFill>
            <p:spPr>
              <a:xfrm>
                <a:off x="1913471" y="3397721"/>
                <a:ext cx="837400" cy="837425"/>
              </a:xfrm>
              <a:prstGeom prst="rect">
                <a:avLst/>
              </a:prstGeom>
              <a:noFill/>
              <a:ln>
                <a:noFill/>
              </a:ln>
            </p:spPr>
          </p:pic>
        </p:grpSp>
        <p:sp>
          <p:nvSpPr>
            <p:cNvPr id="231" name="Google Shape;231;p19"/>
            <p:cNvSpPr txBox="1"/>
            <p:nvPr/>
          </p:nvSpPr>
          <p:spPr>
            <a:xfrm>
              <a:off x="5820088" y="2571750"/>
              <a:ext cx="5556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zh-TW" sz="2000">
                  <a:solidFill>
                    <a:schemeClr val="dk1"/>
                  </a:solidFill>
                  <a:latin typeface="Calibri"/>
                  <a:ea typeface="Calibri"/>
                  <a:cs typeface="Calibri"/>
                  <a:sym typeface="Calibri"/>
                </a:rPr>
                <a:t>???</a:t>
              </a:r>
              <a:endParaRPr b="1" sz="2000">
                <a:solidFill>
                  <a:schemeClr val="dk1"/>
                </a:solidFill>
                <a:latin typeface="Calibri"/>
                <a:ea typeface="Calibri"/>
                <a:cs typeface="Calibri"/>
                <a:sym typeface="Calibri"/>
              </a:endParaRPr>
            </a:p>
          </p:txBody>
        </p:sp>
      </p:grpSp>
      <p:sp>
        <p:nvSpPr>
          <p:cNvPr id="232" name="Google Shape;232;p1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233" name="Google Shape;233;p19"/>
          <p:cNvSpPr txBox="1"/>
          <p:nvPr/>
        </p:nvSpPr>
        <p:spPr>
          <a:xfrm>
            <a:off x="2089837" y="2179775"/>
            <a:ext cx="12345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600">
                <a:latin typeface="Calibri"/>
                <a:ea typeface="Calibri"/>
                <a:cs typeface="Calibri"/>
                <a:sym typeface="Calibri"/>
              </a:rPr>
              <a:t>一般的密碼</a:t>
            </a:r>
            <a:endParaRPr sz="1600">
              <a:latin typeface="Calibri"/>
              <a:ea typeface="Calibri"/>
              <a:cs typeface="Calibri"/>
              <a:sym typeface="Calibri"/>
            </a:endParaRPr>
          </a:p>
        </p:txBody>
      </p:sp>
      <p:sp>
        <p:nvSpPr>
          <p:cNvPr id="234" name="Google Shape;234;p19"/>
          <p:cNvSpPr txBox="1"/>
          <p:nvPr/>
        </p:nvSpPr>
        <p:spPr>
          <a:xfrm>
            <a:off x="6055363" y="2097050"/>
            <a:ext cx="10005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600">
                <a:latin typeface="Calibri"/>
                <a:ea typeface="Calibri"/>
                <a:cs typeface="Calibri"/>
                <a:sym typeface="Calibri"/>
              </a:rPr>
              <a:t>祕密共享</a:t>
            </a:r>
            <a:endParaRPr sz="16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可靠性</a:t>
            </a:r>
            <a:endParaRPr/>
          </a:p>
        </p:txBody>
      </p:sp>
      <p:grpSp>
        <p:nvGrpSpPr>
          <p:cNvPr id="240" name="Google Shape;240;p20"/>
          <p:cNvGrpSpPr/>
          <p:nvPr/>
        </p:nvGrpSpPr>
        <p:grpSpPr>
          <a:xfrm>
            <a:off x="1422387" y="2341000"/>
            <a:ext cx="1094400" cy="2359200"/>
            <a:chOff x="6540887" y="2757050"/>
            <a:chExt cx="1094400" cy="2359200"/>
          </a:xfrm>
        </p:grpSpPr>
        <p:pic>
          <p:nvPicPr>
            <p:cNvPr id="241" name="Google Shape;241;p20"/>
            <p:cNvPicPr preferRelativeResize="0"/>
            <p:nvPr/>
          </p:nvPicPr>
          <p:blipFill>
            <a:blip r:embed="rId3">
              <a:alphaModFix/>
            </a:blip>
            <a:stretch>
              <a:fillRect/>
            </a:stretch>
          </p:blipFill>
          <p:spPr>
            <a:xfrm>
              <a:off x="6540887" y="3389449"/>
              <a:ext cx="1094400" cy="1094400"/>
            </a:xfrm>
            <a:prstGeom prst="rect">
              <a:avLst/>
            </a:prstGeom>
            <a:noFill/>
            <a:ln>
              <a:noFill/>
            </a:ln>
          </p:spPr>
        </p:pic>
        <p:sp>
          <p:nvSpPr>
            <p:cNvPr id="242" name="Google Shape;242;p20"/>
            <p:cNvSpPr/>
            <p:nvPr/>
          </p:nvSpPr>
          <p:spPr>
            <a:xfrm>
              <a:off x="6670575" y="2757050"/>
              <a:ext cx="855300" cy="2359200"/>
            </a:xfrm>
            <a:prstGeom prst="mathMultiply">
              <a:avLst>
                <a:gd fmla="val 5982" name="adj1"/>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20"/>
          <p:cNvGrpSpPr/>
          <p:nvPr/>
        </p:nvGrpSpPr>
        <p:grpSpPr>
          <a:xfrm>
            <a:off x="4140800" y="2571738"/>
            <a:ext cx="4316571" cy="2359200"/>
            <a:chOff x="4023725" y="2840413"/>
            <a:chExt cx="4316571" cy="2359200"/>
          </a:xfrm>
        </p:grpSpPr>
        <p:pic>
          <p:nvPicPr>
            <p:cNvPr id="244" name="Google Shape;244;p20"/>
            <p:cNvPicPr preferRelativeResize="0"/>
            <p:nvPr/>
          </p:nvPicPr>
          <p:blipFill>
            <a:blip r:embed="rId4">
              <a:alphaModFix/>
            </a:blip>
            <a:stretch>
              <a:fillRect/>
            </a:stretch>
          </p:blipFill>
          <p:spPr>
            <a:xfrm>
              <a:off x="4153296" y="3601296"/>
              <a:ext cx="837400" cy="837425"/>
            </a:xfrm>
            <a:prstGeom prst="rect">
              <a:avLst/>
            </a:prstGeom>
            <a:noFill/>
            <a:ln>
              <a:noFill/>
            </a:ln>
          </p:spPr>
        </p:pic>
        <p:pic>
          <p:nvPicPr>
            <p:cNvPr id="245" name="Google Shape;245;p20"/>
            <p:cNvPicPr preferRelativeResize="0"/>
            <p:nvPr/>
          </p:nvPicPr>
          <p:blipFill>
            <a:blip r:embed="rId4">
              <a:alphaModFix/>
            </a:blip>
            <a:stretch>
              <a:fillRect/>
            </a:stretch>
          </p:blipFill>
          <p:spPr>
            <a:xfrm>
              <a:off x="4990696" y="3601296"/>
              <a:ext cx="837400" cy="837425"/>
            </a:xfrm>
            <a:prstGeom prst="rect">
              <a:avLst/>
            </a:prstGeom>
            <a:noFill/>
            <a:ln>
              <a:noFill/>
            </a:ln>
          </p:spPr>
        </p:pic>
        <p:pic>
          <p:nvPicPr>
            <p:cNvPr id="246" name="Google Shape;246;p20"/>
            <p:cNvPicPr preferRelativeResize="0"/>
            <p:nvPr/>
          </p:nvPicPr>
          <p:blipFill>
            <a:blip r:embed="rId4">
              <a:alphaModFix/>
            </a:blip>
            <a:stretch>
              <a:fillRect/>
            </a:stretch>
          </p:blipFill>
          <p:spPr>
            <a:xfrm>
              <a:off x="5828096" y="3601296"/>
              <a:ext cx="837400" cy="837425"/>
            </a:xfrm>
            <a:prstGeom prst="rect">
              <a:avLst/>
            </a:prstGeom>
            <a:noFill/>
            <a:ln>
              <a:noFill/>
            </a:ln>
          </p:spPr>
        </p:pic>
        <p:pic>
          <p:nvPicPr>
            <p:cNvPr id="247" name="Google Shape;247;p20"/>
            <p:cNvPicPr preferRelativeResize="0"/>
            <p:nvPr/>
          </p:nvPicPr>
          <p:blipFill>
            <a:blip r:embed="rId4">
              <a:alphaModFix/>
            </a:blip>
            <a:stretch>
              <a:fillRect/>
            </a:stretch>
          </p:blipFill>
          <p:spPr>
            <a:xfrm>
              <a:off x="6665496" y="3601296"/>
              <a:ext cx="837400" cy="837425"/>
            </a:xfrm>
            <a:prstGeom prst="rect">
              <a:avLst/>
            </a:prstGeom>
            <a:noFill/>
            <a:ln>
              <a:noFill/>
            </a:ln>
          </p:spPr>
        </p:pic>
        <p:pic>
          <p:nvPicPr>
            <p:cNvPr id="248" name="Google Shape;248;p20"/>
            <p:cNvPicPr preferRelativeResize="0"/>
            <p:nvPr/>
          </p:nvPicPr>
          <p:blipFill>
            <a:blip r:embed="rId4">
              <a:alphaModFix/>
            </a:blip>
            <a:stretch>
              <a:fillRect/>
            </a:stretch>
          </p:blipFill>
          <p:spPr>
            <a:xfrm>
              <a:off x="7502896" y="3601296"/>
              <a:ext cx="837400" cy="837425"/>
            </a:xfrm>
            <a:prstGeom prst="rect">
              <a:avLst/>
            </a:prstGeom>
            <a:noFill/>
            <a:ln>
              <a:noFill/>
            </a:ln>
          </p:spPr>
        </p:pic>
        <p:sp>
          <p:nvSpPr>
            <p:cNvPr id="249" name="Google Shape;249;p20"/>
            <p:cNvSpPr/>
            <p:nvPr/>
          </p:nvSpPr>
          <p:spPr>
            <a:xfrm>
              <a:off x="4023725" y="2840413"/>
              <a:ext cx="855300" cy="2359200"/>
            </a:xfrm>
            <a:prstGeom prst="mathMultiply">
              <a:avLst>
                <a:gd fmla="val 5982" name="adj1"/>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0"/>
            <p:cNvSpPr/>
            <p:nvPr/>
          </p:nvSpPr>
          <p:spPr>
            <a:xfrm>
              <a:off x="4981750" y="2840413"/>
              <a:ext cx="855300" cy="2359200"/>
            </a:xfrm>
            <a:prstGeom prst="mathMultiply">
              <a:avLst>
                <a:gd fmla="val 5982" name="adj1"/>
              </a:avLst>
            </a:prstGeom>
            <a:solidFill>
              <a:srgbClr val="FF000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51" name="Google Shape;251;p2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
        <p:nvSpPr>
          <p:cNvPr id="252" name="Google Shape;252;p20"/>
          <p:cNvSpPr txBox="1"/>
          <p:nvPr/>
        </p:nvSpPr>
        <p:spPr>
          <a:xfrm>
            <a:off x="5798838" y="2224775"/>
            <a:ext cx="10005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600">
                <a:latin typeface="Calibri"/>
                <a:ea typeface="Calibri"/>
                <a:cs typeface="Calibri"/>
                <a:sym typeface="Calibri"/>
              </a:rPr>
              <a:t>祕密共享</a:t>
            </a:r>
            <a:endParaRPr sz="1600">
              <a:latin typeface="Calibri"/>
              <a:ea typeface="Calibri"/>
              <a:cs typeface="Calibri"/>
              <a:sym typeface="Calibri"/>
            </a:endParaRPr>
          </a:p>
        </p:txBody>
      </p:sp>
      <p:sp>
        <p:nvSpPr>
          <p:cNvPr id="253" name="Google Shape;253;p20"/>
          <p:cNvSpPr txBox="1"/>
          <p:nvPr/>
        </p:nvSpPr>
        <p:spPr>
          <a:xfrm>
            <a:off x="1352325" y="2224775"/>
            <a:ext cx="12345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600">
                <a:latin typeface="Calibri"/>
                <a:ea typeface="Calibri"/>
                <a:cs typeface="Calibri"/>
                <a:sym typeface="Calibri"/>
              </a:rPr>
              <a:t>一般的密碼</a:t>
            </a:r>
            <a:endParaRPr sz="1600">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1"/>
          <p:cNvSpPr txBox="1"/>
          <p:nvPr>
            <p:ph type="title"/>
          </p:nvPr>
        </p:nvSpPr>
        <p:spPr>
          <a:xfrm>
            <a:off x="952525" y="2094450"/>
            <a:ext cx="7505700" cy="954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zh-TW" sz="3800"/>
              <a:t>動機</a:t>
            </a:r>
            <a:endParaRPr sz="3800"/>
          </a:p>
        </p:txBody>
      </p:sp>
      <p:sp>
        <p:nvSpPr>
          <p:cNvPr id="259" name="Google Shape;259;p2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