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5143500" cx="9144000"/>
  <p:notesSz cx="6858000" cy="9144000"/>
  <p:embeddedFontLst>
    <p:embeddedFont>
      <p:font typeface="Nunito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EE1B173-38B0-4FF0-BB95-A0F49C786870}">
  <a:tblStyle styleId="{EEE1B173-38B0-4FF0-BB95-A0F49C7868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Nunito-bold.fntdata"/><Relationship Id="rId25" Type="http://schemas.openxmlformats.org/officeDocument/2006/relationships/font" Target="fonts/Nunito-regular.fntdata"/><Relationship Id="rId28" Type="http://schemas.openxmlformats.org/officeDocument/2006/relationships/font" Target="fonts/Nunito-boldItalic.fntdata"/><Relationship Id="rId27" Type="http://schemas.openxmlformats.org/officeDocument/2006/relationships/font" Target="fonts/Nunito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518a6f87a2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518a6f87a2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518a6f87a2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518a6f87a2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49487d75cf_2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49487d75cf_2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49487d75cf_2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49487d75cf_2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51803ff47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51803ff47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51803ff4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51803ff4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508b997847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508b997847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151803ff47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151803ff47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51803ff476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51803ff47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518a6f87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518a6f87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518a6f87a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518a6f87a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518a6f87a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518a6f87a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18a6f87a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518a6f87a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518a6f87a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518a6f87a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49487d75cf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49487d75cf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49487d75cf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49487d75cf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49487d75cf_2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49487d75cf_2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ieeexplore.ieee.org/stamp/stamp.jsp?arnumber=7423320&amp;casa_token=7Ls7ag0rebYAAAAA:w3QrKluJAtDzoFrNuZ_6nUGh2DfyYRBJG1fnR5KASZsF1y-qEP6XOyWsdvZe1hy-cfDybeIgpg&amp;tag=1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l.acm.org/doi/pdf/10.1145/1022594.1022597" TargetMode="External"/><Relationship Id="rId4" Type="http://schemas.openxmlformats.org/officeDocument/2006/relationships/hyperlink" Target="https://en.wikipedia.org/wiki/Signal-to-noise_ratio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ciencedirect.com/science/article/pii/S1319157821002603" TargetMode="External"/><Relationship Id="rId4" Type="http://schemas.openxmlformats.org/officeDocument/2006/relationships/hyperlink" Target="https://link.springer.com/chapter/10.1007/978-81-322-0740-5_83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link.springer.com/chapter/10.1007/978-81-322-0740-5_83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Secret Sharing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Branko</a:t>
            </a:r>
            <a:endParaRPr/>
          </a:p>
        </p:txBody>
      </p:sp>
      <p:sp>
        <p:nvSpPr>
          <p:cNvPr id="130" name="Google Shape;130;p1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Experimental Result / Performance Evaluation</a:t>
            </a:r>
            <a:endParaRPr/>
          </a:p>
        </p:txBody>
      </p:sp>
      <p:sp>
        <p:nvSpPr>
          <p:cNvPr id="235" name="Google Shape;235;p2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PSNR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 u="sng">
                <a:solidFill>
                  <a:schemeClr val="hlink"/>
                </a:solidFill>
                <a:hlinkClick r:id="rId3"/>
              </a:rPr>
              <a:t>https://ieeexplore.ieee.org/stamp/stamp.jsp?arnumber=7423320&amp;casa_token=7Ls7ag0rebYAAAAA:w3QrKluJAtDzoFrNuZ_6nUGh2DfyYRBJG1fnR5KASZsF1y-qEP6XOyWsdvZe1hy-cfDybeIgpg&amp;tag=1</a:t>
            </a:r>
            <a:endParaRPr sz="1500"/>
          </a:p>
        </p:txBody>
      </p:sp>
      <p:sp>
        <p:nvSpPr>
          <p:cNvPr id="236" name="Google Shape;236;p2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Conclusions and Future Work</a:t>
            </a:r>
            <a:endParaRPr/>
          </a:p>
        </p:txBody>
      </p:sp>
      <p:sp>
        <p:nvSpPr>
          <p:cNvPr id="242" name="Google Shape;242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Feature Work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使用 UDP, RTP 的封包來傳送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把它包在電話裡面，在通話的時候就把 sharing 傳送過去</a:t>
            </a:r>
            <a:endParaRPr sz="1500"/>
          </a:p>
        </p:txBody>
      </p:sp>
      <p:sp>
        <p:nvSpPr>
          <p:cNvPr id="243" name="Google Shape;243;p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49" name="Google Shape;249;p24"/>
          <p:cNvSpPr txBox="1"/>
          <p:nvPr>
            <p:ph idx="4294967295"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END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收送</a:t>
            </a:r>
            <a:endParaRPr/>
          </a:p>
        </p:txBody>
      </p:sp>
      <p:sp>
        <p:nvSpPr>
          <p:cNvPr id="262" name="Google Shape;262;p26"/>
          <p:cNvSpPr txBox="1"/>
          <p:nvPr/>
        </p:nvSpPr>
        <p:spPr>
          <a:xfrm>
            <a:off x="819150" y="3996275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sender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6"/>
          <p:cNvSpPr txBox="1"/>
          <p:nvPr/>
        </p:nvSpPr>
        <p:spPr>
          <a:xfrm>
            <a:off x="7066125" y="3996275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receiver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6"/>
          <p:cNvSpPr txBox="1"/>
          <p:nvPr/>
        </p:nvSpPr>
        <p:spPr>
          <a:xfrm>
            <a:off x="311500" y="1967725"/>
            <a:ext cx="89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raw_data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6"/>
          <p:cNvSpPr txBox="1"/>
          <p:nvPr/>
        </p:nvSpPr>
        <p:spPr>
          <a:xfrm>
            <a:off x="1679050" y="1967725"/>
            <a:ext cx="110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stego_data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6" name="Google Shape;266;p26"/>
          <p:cNvCxnSpPr>
            <a:stCxn id="264" idx="3"/>
            <a:endCxn id="265" idx="1"/>
          </p:cNvCxnSpPr>
          <p:nvPr/>
        </p:nvCxnSpPr>
        <p:spPr>
          <a:xfrm>
            <a:off x="1207900" y="2167825"/>
            <a:ext cx="4713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7" name="Google Shape;267;p26"/>
          <p:cNvSpPr txBox="1"/>
          <p:nvPr/>
        </p:nvSpPr>
        <p:spPr>
          <a:xfrm>
            <a:off x="1823350" y="3312500"/>
            <a:ext cx="82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wav_file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8" name="Google Shape;268;p26"/>
          <p:cNvCxnSpPr>
            <a:stCxn id="265" idx="2"/>
            <a:endCxn id="267" idx="0"/>
          </p:cNvCxnSpPr>
          <p:nvPr/>
        </p:nvCxnSpPr>
        <p:spPr>
          <a:xfrm>
            <a:off x="2233600" y="2367925"/>
            <a:ext cx="0" cy="9447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9" name="Google Shape;269;p26"/>
          <p:cNvSpPr txBox="1"/>
          <p:nvPr/>
        </p:nvSpPr>
        <p:spPr>
          <a:xfrm>
            <a:off x="6367100" y="3312500"/>
            <a:ext cx="82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wav_file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0" name="Google Shape;270;p26"/>
          <p:cNvCxnSpPr>
            <a:stCxn id="267" idx="3"/>
            <a:endCxn id="269" idx="1"/>
          </p:cNvCxnSpPr>
          <p:nvPr/>
        </p:nvCxnSpPr>
        <p:spPr>
          <a:xfrm>
            <a:off x="2643850" y="3512600"/>
            <a:ext cx="37233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71" name="Google Shape;27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9325" y="627150"/>
            <a:ext cx="2930176" cy="2624574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26"/>
          <p:cNvSpPr txBox="1"/>
          <p:nvPr/>
        </p:nvSpPr>
        <p:spPr>
          <a:xfrm>
            <a:off x="1872700" y="1215600"/>
            <a:ext cx="72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sharing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3" name="Google Shape;273;p26"/>
          <p:cNvCxnSpPr>
            <a:stCxn id="272" idx="2"/>
            <a:endCxn id="265" idx="0"/>
          </p:cNvCxnSpPr>
          <p:nvPr/>
        </p:nvCxnSpPr>
        <p:spPr>
          <a:xfrm>
            <a:off x="2233600" y="1615800"/>
            <a:ext cx="0" cy="3519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4" name="Google Shape;274;p26"/>
          <p:cNvSpPr txBox="1"/>
          <p:nvPr/>
        </p:nvSpPr>
        <p:spPr>
          <a:xfrm>
            <a:off x="5052825" y="3365675"/>
            <a:ext cx="118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write to file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5" name="Google Shape;275;p26"/>
          <p:cNvCxnSpPr>
            <a:stCxn id="269" idx="0"/>
            <a:endCxn id="276" idx="2"/>
          </p:cNvCxnSpPr>
          <p:nvPr/>
        </p:nvCxnSpPr>
        <p:spPr>
          <a:xfrm rot="10800000">
            <a:off x="6777350" y="2367800"/>
            <a:ext cx="0" cy="9447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6" name="Google Shape;276;p26"/>
          <p:cNvSpPr txBox="1"/>
          <p:nvPr/>
        </p:nvSpPr>
        <p:spPr>
          <a:xfrm>
            <a:off x="6222800" y="1967725"/>
            <a:ext cx="110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stego_data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6"/>
          <p:cNvSpPr txBox="1"/>
          <p:nvPr/>
        </p:nvSpPr>
        <p:spPr>
          <a:xfrm>
            <a:off x="3806325" y="3563225"/>
            <a:ext cx="54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TCP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6"/>
          <p:cNvSpPr txBox="1"/>
          <p:nvPr/>
        </p:nvSpPr>
        <p:spPr>
          <a:xfrm>
            <a:off x="6416450" y="1215600"/>
            <a:ext cx="72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sharing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9" name="Google Shape;279;p26"/>
          <p:cNvCxnSpPr>
            <a:stCxn id="276" idx="0"/>
            <a:endCxn id="278" idx="2"/>
          </p:cNvCxnSpPr>
          <p:nvPr/>
        </p:nvCxnSpPr>
        <p:spPr>
          <a:xfrm rot="10800000">
            <a:off x="6777350" y="1615825"/>
            <a:ext cx="0" cy="3519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0" name="Google Shape;280;p26"/>
          <p:cNvSpPr txBox="1"/>
          <p:nvPr/>
        </p:nvSpPr>
        <p:spPr>
          <a:xfrm>
            <a:off x="1640950" y="2640113"/>
            <a:ext cx="118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write to file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2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"/>
          <p:cNvSpPr/>
          <p:nvPr/>
        </p:nvSpPr>
        <p:spPr>
          <a:xfrm>
            <a:off x="2832450" y="2141950"/>
            <a:ext cx="324000" cy="40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7"/>
          <p:cNvSpPr/>
          <p:nvPr/>
        </p:nvSpPr>
        <p:spPr>
          <a:xfrm>
            <a:off x="3452475" y="2156050"/>
            <a:ext cx="1550100" cy="40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Stego</a:t>
            </a:r>
            <a:r>
              <a:rPr lang="zh-TW"/>
              <a:t> (每個 Sample 的 LSB)</a:t>
            </a:r>
            <a:endParaRPr/>
          </a:p>
        </p:txBody>
      </p:sp>
      <p:sp>
        <p:nvSpPr>
          <p:cNvPr id="289" name="Google Shape;289;p27"/>
          <p:cNvSpPr txBox="1"/>
          <p:nvPr/>
        </p:nvSpPr>
        <p:spPr>
          <a:xfrm>
            <a:off x="3458700" y="2110050"/>
            <a:ext cx="222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latin typeface="Calibri"/>
                <a:ea typeface="Calibri"/>
                <a:cs typeface="Calibri"/>
                <a:sym typeface="Calibri"/>
              </a:rPr>
              <a:t>1-0bf53ca7dd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27"/>
          <p:cNvSpPr txBox="1"/>
          <p:nvPr/>
        </p:nvSpPr>
        <p:spPr>
          <a:xfrm>
            <a:off x="2923200" y="1592350"/>
            <a:ext cx="329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Channel = 1, Rate = 8000, Format = Int8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91" name="Google Shape;291;p27"/>
          <p:cNvGraphicFramePr/>
          <p:nvPr/>
        </p:nvGraphicFramePr>
        <p:xfrm>
          <a:off x="743500" y="3804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{EEE1B173-38B0-4FF0-BB95-A0F49C786870}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92" name="Google Shape;292;p27"/>
          <p:cNvSpPr txBox="1"/>
          <p:nvPr/>
        </p:nvSpPr>
        <p:spPr>
          <a:xfrm>
            <a:off x="2274900" y="2125300"/>
            <a:ext cx="107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latin typeface="Calibri"/>
                <a:ea typeface="Calibri"/>
                <a:cs typeface="Calibri"/>
                <a:sym typeface="Calibri"/>
              </a:rPr>
              <a:t>len = 12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27"/>
          <p:cNvSpPr/>
          <p:nvPr/>
        </p:nvSpPr>
        <p:spPr>
          <a:xfrm rot="-5400000">
            <a:off x="2216600" y="2202525"/>
            <a:ext cx="253800" cy="2697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7"/>
          <p:cNvSpPr txBox="1"/>
          <p:nvPr/>
        </p:nvSpPr>
        <p:spPr>
          <a:xfrm>
            <a:off x="1804100" y="2996538"/>
            <a:ext cx="107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8  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27"/>
          <p:cNvSpPr txBox="1"/>
          <p:nvPr/>
        </p:nvSpPr>
        <p:spPr>
          <a:xfrm>
            <a:off x="2406000" y="2568800"/>
            <a:ext cx="117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0x00001100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6" name="Google Shape;296;p27"/>
          <p:cNvCxnSpPr>
            <a:stCxn id="295" idx="2"/>
            <a:endCxn id="294" idx="2"/>
          </p:cNvCxnSpPr>
          <p:nvPr/>
        </p:nvCxnSpPr>
        <p:spPr>
          <a:xfrm flipH="1">
            <a:off x="2343450" y="2969000"/>
            <a:ext cx="651000" cy="427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7" name="Google Shape;297;p27"/>
          <p:cNvSpPr/>
          <p:nvPr/>
        </p:nvSpPr>
        <p:spPr>
          <a:xfrm rot="-5400000">
            <a:off x="6196100" y="1193775"/>
            <a:ext cx="253800" cy="47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8" name="Google Shape;298;p27"/>
          <p:cNvCxnSpPr>
            <a:stCxn id="289" idx="2"/>
            <a:endCxn id="297" idx="1"/>
          </p:cNvCxnSpPr>
          <p:nvPr/>
        </p:nvCxnSpPr>
        <p:spPr>
          <a:xfrm>
            <a:off x="4572000" y="2571750"/>
            <a:ext cx="1751100" cy="852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9" name="Google Shape;299;p27"/>
          <p:cNvSpPr txBox="1"/>
          <p:nvPr/>
        </p:nvSpPr>
        <p:spPr>
          <a:xfrm>
            <a:off x="5974925" y="2846550"/>
            <a:ext cx="139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8 * 12 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優點</a:t>
            </a:r>
            <a:endParaRPr/>
          </a:p>
        </p:txBody>
      </p:sp>
      <p:sp>
        <p:nvSpPr>
          <p:cNvPr id="306" name="Google Shape;306;p2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zh-TW" sz="1700"/>
              <a:t>與圖片比較</a:t>
            </a:r>
            <a:endParaRPr sz="17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人對圖像比較敏銳,藏在聲音比較不易備察覺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zh-TW" sz="1500"/>
              <a:t>圖片可以整張一直看, 聲音只能聽一個瞬間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zh-TW" sz="1500" u="sng">
                <a:solidFill>
                  <a:schemeClr val="hlink"/>
                </a:solidFill>
                <a:hlinkClick r:id="rId3"/>
              </a:rPr>
              <a:t>Cyber warfare: steganography vs. steganalysis</a:t>
            </a:r>
            <a:r>
              <a:rPr lang="zh-TW" sz="1500"/>
              <a:t> (圖片的 LSB 容易備察覺)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 u="sng">
                <a:solidFill>
                  <a:schemeClr val="hlink"/>
                </a:solidFill>
                <a:hlinkClick r:id="rId4"/>
              </a:rPr>
              <a:t>Signal-to-noise ratio</a:t>
            </a:r>
            <a:endParaRPr sz="15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zh-TW" sz="1700"/>
              <a:t>不容易被破解, 因為secret sharing -&gt; 需要攔截一定的通話 (threshold)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zh-TW" sz="1700"/>
              <a:t>(要講多個 recv)</a:t>
            </a:r>
            <a:endParaRPr sz="1700"/>
          </a:p>
        </p:txBody>
      </p:sp>
      <p:sp>
        <p:nvSpPr>
          <p:cNvPr id="307" name="Google Shape;307;p2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On Going</a:t>
            </a:r>
            <a:endParaRPr/>
          </a:p>
        </p:txBody>
      </p:sp>
      <p:sp>
        <p:nvSpPr>
          <p:cNvPr id="313" name="Google Shape;313;p2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1800"/>
              <a:t>RTSP: ffmpeg</a:t>
            </a:r>
            <a:endParaRPr sz="1800"/>
          </a:p>
        </p:txBody>
      </p:sp>
      <p:sp>
        <p:nvSpPr>
          <p:cNvPr id="314" name="Google Shape;314;p2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簡介最後, 鮮血細節</a:t>
            </a:r>
            <a:endParaRPr/>
          </a:p>
        </p:txBody>
      </p:sp>
      <p:sp>
        <p:nvSpPr>
          <p:cNvPr id="321" name="Google Shape;321;p3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Problem Definition</a:t>
            </a:r>
            <a:endParaRPr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secret sharing 需要一定的 sharing (threshold) 才能湊回去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要如何確保在分享這些 sharing 時不會被攻擊</a:t>
            </a:r>
            <a:endParaRPr sz="1500"/>
          </a:p>
        </p:txBody>
      </p:sp>
      <p:sp>
        <p:nvSpPr>
          <p:cNvPr id="137" name="Google Shape;137;p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Motivation</a:t>
            </a:r>
            <a:endParaRPr/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單一個 secret 的架構容易被破解, 破壞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用 secret sharing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stego 在圖片容易被發現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要把 sharing 藏在聲音中</a:t>
            </a:r>
            <a:endParaRPr sz="1500"/>
          </a:p>
        </p:txBody>
      </p:sp>
      <p:sp>
        <p:nvSpPr>
          <p:cNvPr id="144" name="Google Shape;144;p1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Survey of previous work</a:t>
            </a:r>
            <a:endParaRPr/>
          </a:p>
        </p:txBody>
      </p:sp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secret sharing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stego (LSB)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藏在圖片中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zh-TW" sz="15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https://www.sciencedirect.com/science/article/pii/S1319157821002603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聲音 stego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zh-TW" sz="1500" u="sng">
                <a:solidFill>
                  <a:schemeClr val="hlink"/>
                </a:solidFill>
                <a:hlinkClick r:id="rId4"/>
              </a:rPr>
              <a:t>https://link.springer.com/chapter/10.1007/978-81-322-0740-5_83</a:t>
            </a:r>
            <a:endParaRPr sz="1500"/>
          </a:p>
          <a:p>
            <a:pPr indent="0" lvl="0" marL="1371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51" name="Google Shape;151;p1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Goal of your research</a:t>
            </a:r>
            <a:endParaRPr/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以 sharing 的方式, 來讓原本的 secret 不易被竊取、破壞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除了用 secret sharing 方式來保護本來的 secret 外, 在傳送 sharing 時也要讓別人不易察覺 stego (LSB)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圖片的 LSB stego 容易被發現, 用聲音 stego</a:t>
            </a:r>
            <a:endParaRPr sz="1500"/>
          </a:p>
        </p:txBody>
      </p:sp>
      <p:sp>
        <p:nvSpPr>
          <p:cNvPr id="158" name="Google Shape;158;p1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Background technology</a:t>
            </a:r>
            <a:endParaRPr/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secret sharing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/>
              <a:t>Shamir’s, Blakley’s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stego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t/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zh-TW" sz="1500" u="sng">
                <a:solidFill>
                  <a:schemeClr val="hlink"/>
                </a:solidFill>
                <a:hlinkClick r:id="rId3"/>
              </a:rPr>
              <a:t>https://link.springer.com/chapter/10.1007/978-81-322-0740-5_83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zh-TW" sz="1500"/>
              <a:t>recording (sample, frame, channel, rate)</a:t>
            </a:r>
            <a:endParaRPr sz="1500"/>
          </a:p>
        </p:txBody>
      </p:sp>
      <p:sp>
        <p:nvSpPr>
          <p:cNvPr id="165" name="Google Shape;165;p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System Architecture and Your Contribution</a:t>
            </a:r>
            <a:endParaRPr/>
          </a:p>
        </p:txBody>
      </p:sp>
      <p:grpSp>
        <p:nvGrpSpPr>
          <p:cNvPr id="171" name="Google Shape;171;p19"/>
          <p:cNvGrpSpPr/>
          <p:nvPr/>
        </p:nvGrpSpPr>
        <p:grpSpPr>
          <a:xfrm>
            <a:off x="568725" y="1507700"/>
            <a:ext cx="7537025" cy="3180875"/>
            <a:chOff x="311500" y="1215600"/>
            <a:chExt cx="7537025" cy="3180875"/>
          </a:xfrm>
        </p:grpSpPr>
        <p:sp>
          <p:nvSpPr>
            <p:cNvPr id="172" name="Google Shape;172;p19"/>
            <p:cNvSpPr txBox="1"/>
            <p:nvPr/>
          </p:nvSpPr>
          <p:spPr>
            <a:xfrm>
              <a:off x="819150" y="3996275"/>
              <a:ext cx="782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sender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7066125" y="3996275"/>
              <a:ext cx="782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receiver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9"/>
            <p:cNvSpPr txBox="1"/>
            <p:nvPr/>
          </p:nvSpPr>
          <p:spPr>
            <a:xfrm>
              <a:off x="311500" y="1967725"/>
              <a:ext cx="89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raw_data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9"/>
            <p:cNvSpPr txBox="1"/>
            <p:nvPr/>
          </p:nvSpPr>
          <p:spPr>
            <a:xfrm>
              <a:off x="1679050" y="1967725"/>
              <a:ext cx="1109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stego_data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6" name="Google Shape;176;p19"/>
            <p:cNvCxnSpPr>
              <a:stCxn id="174" idx="3"/>
              <a:endCxn id="175" idx="1"/>
            </p:cNvCxnSpPr>
            <p:nvPr/>
          </p:nvCxnSpPr>
          <p:spPr>
            <a:xfrm>
              <a:off x="1207900" y="2167825"/>
              <a:ext cx="471300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77" name="Google Shape;177;p19"/>
            <p:cNvSpPr txBox="1"/>
            <p:nvPr/>
          </p:nvSpPr>
          <p:spPr>
            <a:xfrm>
              <a:off x="1823350" y="3312500"/>
              <a:ext cx="820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wav_file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8" name="Google Shape;178;p19"/>
            <p:cNvCxnSpPr>
              <a:stCxn id="175" idx="2"/>
              <a:endCxn id="177" idx="0"/>
            </p:cNvCxnSpPr>
            <p:nvPr/>
          </p:nvCxnSpPr>
          <p:spPr>
            <a:xfrm>
              <a:off x="2233600" y="2367925"/>
              <a:ext cx="0" cy="944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79" name="Google Shape;179;p19"/>
            <p:cNvSpPr txBox="1"/>
            <p:nvPr/>
          </p:nvSpPr>
          <p:spPr>
            <a:xfrm>
              <a:off x="6367100" y="3312500"/>
              <a:ext cx="820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wav_file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0" name="Google Shape;180;p19"/>
            <p:cNvCxnSpPr>
              <a:stCxn id="177" idx="3"/>
              <a:endCxn id="179" idx="1"/>
            </p:cNvCxnSpPr>
            <p:nvPr/>
          </p:nvCxnSpPr>
          <p:spPr>
            <a:xfrm>
              <a:off x="2643850" y="3512600"/>
              <a:ext cx="3723300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81" name="Google Shape;181;p19"/>
            <p:cNvSpPr txBox="1"/>
            <p:nvPr/>
          </p:nvSpPr>
          <p:spPr>
            <a:xfrm>
              <a:off x="1872700" y="1215600"/>
              <a:ext cx="721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sharing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2" name="Google Shape;182;p19"/>
            <p:cNvCxnSpPr>
              <a:stCxn id="181" idx="2"/>
              <a:endCxn id="175" idx="0"/>
            </p:cNvCxnSpPr>
            <p:nvPr/>
          </p:nvCxnSpPr>
          <p:spPr>
            <a:xfrm>
              <a:off x="2233600" y="1615800"/>
              <a:ext cx="0" cy="35190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3" name="Google Shape;183;p19"/>
            <p:cNvCxnSpPr>
              <a:stCxn id="179" idx="0"/>
              <a:endCxn id="184" idx="2"/>
            </p:cNvCxnSpPr>
            <p:nvPr/>
          </p:nvCxnSpPr>
          <p:spPr>
            <a:xfrm rot="10800000">
              <a:off x="6777350" y="2367800"/>
              <a:ext cx="0" cy="944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84" name="Google Shape;184;p19"/>
            <p:cNvSpPr txBox="1"/>
            <p:nvPr/>
          </p:nvSpPr>
          <p:spPr>
            <a:xfrm>
              <a:off x="6222800" y="1967725"/>
              <a:ext cx="1109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stego_data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9"/>
            <p:cNvSpPr txBox="1"/>
            <p:nvPr/>
          </p:nvSpPr>
          <p:spPr>
            <a:xfrm>
              <a:off x="4041325" y="3596075"/>
              <a:ext cx="546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TCP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9"/>
            <p:cNvSpPr txBox="1"/>
            <p:nvPr/>
          </p:nvSpPr>
          <p:spPr>
            <a:xfrm>
              <a:off x="6416450" y="1215600"/>
              <a:ext cx="721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latin typeface="Calibri"/>
                  <a:ea typeface="Calibri"/>
                  <a:cs typeface="Calibri"/>
                  <a:sym typeface="Calibri"/>
                </a:rPr>
                <a:t>sharing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7" name="Google Shape;187;p19"/>
            <p:cNvCxnSpPr>
              <a:stCxn id="184" idx="0"/>
              <a:endCxn id="186" idx="2"/>
            </p:cNvCxnSpPr>
            <p:nvPr/>
          </p:nvCxnSpPr>
          <p:spPr>
            <a:xfrm rot="10800000">
              <a:off x="6777350" y="1615825"/>
              <a:ext cx="0" cy="35190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88" name="Google Shape;188;p1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System Architecture and Your Contribution</a:t>
            </a:r>
            <a:endParaRPr/>
          </a:p>
        </p:txBody>
      </p:sp>
      <p:sp>
        <p:nvSpPr>
          <p:cNvPr id="194" name="Google Shape;194;p2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95" name="Google Shape;195;p20"/>
          <p:cNvSpPr txBox="1"/>
          <p:nvPr/>
        </p:nvSpPr>
        <p:spPr>
          <a:xfrm>
            <a:off x="2255300" y="2663775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sender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0"/>
          <p:cNvSpPr txBox="1"/>
          <p:nvPr/>
        </p:nvSpPr>
        <p:spPr>
          <a:xfrm>
            <a:off x="4911050" y="1427775"/>
            <a:ext cx="86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receiver1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0"/>
          <p:cNvSpPr txBox="1"/>
          <p:nvPr/>
        </p:nvSpPr>
        <p:spPr>
          <a:xfrm>
            <a:off x="5810550" y="2554419"/>
            <a:ext cx="86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receiver2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" name="Google Shape;198;p20"/>
          <p:cNvCxnSpPr>
            <a:stCxn id="195" idx="3"/>
            <a:endCxn id="196" idx="1"/>
          </p:cNvCxnSpPr>
          <p:nvPr/>
        </p:nvCxnSpPr>
        <p:spPr>
          <a:xfrm flipH="1" rot="10800000">
            <a:off x="3037700" y="1627875"/>
            <a:ext cx="1873500" cy="123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9" name="Google Shape;199;p20"/>
          <p:cNvCxnSpPr>
            <a:stCxn id="195" idx="3"/>
            <a:endCxn id="197" idx="1"/>
          </p:cNvCxnSpPr>
          <p:nvPr/>
        </p:nvCxnSpPr>
        <p:spPr>
          <a:xfrm flipH="1" rot="10800000">
            <a:off x="3037700" y="2754375"/>
            <a:ext cx="2772900" cy="10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0" name="Google Shape;200;p20"/>
          <p:cNvSpPr txBox="1"/>
          <p:nvPr/>
        </p:nvSpPr>
        <p:spPr>
          <a:xfrm>
            <a:off x="5346300" y="3790275"/>
            <a:ext cx="251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1" name="Google Shape;201;p20"/>
          <p:cNvCxnSpPr>
            <a:stCxn id="195" idx="3"/>
            <a:endCxn id="200" idx="1"/>
          </p:cNvCxnSpPr>
          <p:nvPr/>
        </p:nvCxnSpPr>
        <p:spPr>
          <a:xfrm>
            <a:off x="3037700" y="2863875"/>
            <a:ext cx="2308500" cy="134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2" name="Google Shape;202;p20"/>
          <p:cNvSpPr txBox="1"/>
          <p:nvPr/>
        </p:nvSpPr>
        <p:spPr>
          <a:xfrm>
            <a:off x="3346238" y="1931825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wave1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0"/>
          <p:cNvSpPr txBox="1"/>
          <p:nvPr/>
        </p:nvSpPr>
        <p:spPr>
          <a:xfrm>
            <a:off x="3845125" y="2554425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wave2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0"/>
          <p:cNvSpPr txBox="1"/>
          <p:nvPr/>
        </p:nvSpPr>
        <p:spPr>
          <a:xfrm>
            <a:off x="1815350" y="1685425"/>
            <a:ext cx="91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sharing1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5" name="Google Shape;205;p20"/>
          <p:cNvCxnSpPr>
            <a:stCxn id="204" idx="3"/>
            <a:endCxn id="202" idx="1"/>
          </p:cNvCxnSpPr>
          <p:nvPr/>
        </p:nvCxnSpPr>
        <p:spPr>
          <a:xfrm>
            <a:off x="2733350" y="1885525"/>
            <a:ext cx="612900" cy="246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6" name="Google Shape;206;p20"/>
          <p:cNvSpPr txBox="1"/>
          <p:nvPr/>
        </p:nvSpPr>
        <p:spPr>
          <a:xfrm>
            <a:off x="1337300" y="2382688"/>
            <a:ext cx="91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sharing2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7" name="Google Shape;207;p20"/>
          <p:cNvCxnSpPr>
            <a:stCxn id="206" idx="3"/>
            <a:endCxn id="203" idx="1"/>
          </p:cNvCxnSpPr>
          <p:nvPr/>
        </p:nvCxnSpPr>
        <p:spPr>
          <a:xfrm>
            <a:off x="2255300" y="2582788"/>
            <a:ext cx="1589700" cy="171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8" name="Google Shape;208;p20"/>
          <p:cNvSpPr txBox="1"/>
          <p:nvPr/>
        </p:nvSpPr>
        <p:spPr>
          <a:xfrm>
            <a:off x="4128650" y="326355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wave…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0"/>
          <p:cNvSpPr txBox="1"/>
          <p:nvPr/>
        </p:nvSpPr>
        <p:spPr>
          <a:xfrm>
            <a:off x="1961400" y="3696475"/>
            <a:ext cx="91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sharing…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0" name="Google Shape;210;p20"/>
          <p:cNvCxnSpPr>
            <a:stCxn id="209" idx="3"/>
            <a:endCxn id="208" idx="1"/>
          </p:cNvCxnSpPr>
          <p:nvPr/>
        </p:nvCxnSpPr>
        <p:spPr>
          <a:xfrm flipH="1" rot="10800000">
            <a:off x="2879400" y="3463675"/>
            <a:ext cx="1249200" cy="432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1"/>
          <p:cNvSpPr/>
          <p:nvPr/>
        </p:nvSpPr>
        <p:spPr>
          <a:xfrm>
            <a:off x="2832450" y="2141950"/>
            <a:ext cx="324000" cy="40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1"/>
          <p:cNvSpPr/>
          <p:nvPr/>
        </p:nvSpPr>
        <p:spPr>
          <a:xfrm>
            <a:off x="3452475" y="2156050"/>
            <a:ext cx="1550100" cy="40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System Architecture and Your Contribution</a:t>
            </a:r>
            <a:endParaRPr/>
          </a:p>
        </p:txBody>
      </p:sp>
      <p:sp>
        <p:nvSpPr>
          <p:cNvPr id="218" name="Google Shape;218;p21"/>
          <p:cNvSpPr txBox="1"/>
          <p:nvPr/>
        </p:nvSpPr>
        <p:spPr>
          <a:xfrm>
            <a:off x="3458700" y="2110050"/>
            <a:ext cx="222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latin typeface="Calibri"/>
                <a:ea typeface="Calibri"/>
                <a:cs typeface="Calibri"/>
                <a:sym typeface="Calibri"/>
              </a:rPr>
              <a:t>1-0bf53ca7dd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1"/>
          <p:cNvSpPr txBox="1"/>
          <p:nvPr/>
        </p:nvSpPr>
        <p:spPr>
          <a:xfrm>
            <a:off x="2923200" y="1592350"/>
            <a:ext cx="329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Channel = 1, Rate = 8000, Format = Int8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0" name="Google Shape;220;p21"/>
          <p:cNvGraphicFramePr/>
          <p:nvPr/>
        </p:nvGraphicFramePr>
        <p:xfrm>
          <a:off x="743500" y="3804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{EEE1B173-38B0-4FF0-BB95-A0F49C786870}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1" name="Google Shape;221;p21"/>
          <p:cNvSpPr txBox="1"/>
          <p:nvPr/>
        </p:nvSpPr>
        <p:spPr>
          <a:xfrm>
            <a:off x="2274900" y="2125300"/>
            <a:ext cx="107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latin typeface="Calibri"/>
                <a:ea typeface="Calibri"/>
                <a:cs typeface="Calibri"/>
                <a:sym typeface="Calibri"/>
              </a:rPr>
              <a:t>len = 12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1"/>
          <p:cNvSpPr/>
          <p:nvPr/>
        </p:nvSpPr>
        <p:spPr>
          <a:xfrm rot="-5400000">
            <a:off x="2216600" y="2202525"/>
            <a:ext cx="253800" cy="2697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1"/>
          <p:cNvSpPr txBox="1"/>
          <p:nvPr/>
        </p:nvSpPr>
        <p:spPr>
          <a:xfrm>
            <a:off x="1804100" y="2996538"/>
            <a:ext cx="107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8  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1"/>
          <p:cNvSpPr txBox="1"/>
          <p:nvPr/>
        </p:nvSpPr>
        <p:spPr>
          <a:xfrm>
            <a:off x="2406000" y="2568800"/>
            <a:ext cx="117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0x00001100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5" name="Google Shape;225;p21"/>
          <p:cNvCxnSpPr>
            <a:stCxn id="224" idx="2"/>
            <a:endCxn id="223" idx="2"/>
          </p:cNvCxnSpPr>
          <p:nvPr/>
        </p:nvCxnSpPr>
        <p:spPr>
          <a:xfrm flipH="1">
            <a:off x="2343450" y="2969000"/>
            <a:ext cx="651000" cy="427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6" name="Google Shape;226;p21"/>
          <p:cNvSpPr/>
          <p:nvPr/>
        </p:nvSpPr>
        <p:spPr>
          <a:xfrm rot="-5400000">
            <a:off x="6196100" y="1193775"/>
            <a:ext cx="253800" cy="47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7" name="Google Shape;227;p21"/>
          <p:cNvCxnSpPr>
            <a:stCxn id="218" idx="2"/>
            <a:endCxn id="226" idx="1"/>
          </p:cNvCxnSpPr>
          <p:nvPr/>
        </p:nvCxnSpPr>
        <p:spPr>
          <a:xfrm>
            <a:off x="4572000" y="2571750"/>
            <a:ext cx="1751100" cy="852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8" name="Google Shape;228;p21"/>
          <p:cNvSpPr txBox="1"/>
          <p:nvPr/>
        </p:nvSpPr>
        <p:spPr>
          <a:xfrm>
            <a:off x="5974925" y="2846550"/>
            <a:ext cx="139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Calibri"/>
                <a:ea typeface="Calibri"/>
                <a:cs typeface="Calibri"/>
                <a:sym typeface="Calibri"/>
              </a:rPr>
              <a:t>8 * 12 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