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82EE6-B6C5-40B5-8A53-B26E6C76DD1F}" type="datetimeFigureOut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7FE0C-4697-4215-BFEC-CB996C420C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2168-4B5D-46C3-86AA-E5AC3141EBAD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15C2-3548-4BA7-A883-9FB4DBF7DFA5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22D6-A24E-47A4-A4C0-48489743B26F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A7FD-D1A4-488E-969D-FD824258B686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70B7-5348-4EA5-A41D-C0D29E23A2C6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569B-61DF-479F-A78B-207CBF0ED685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EDD0-E865-496A-B850-8A2E63BAE788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B72B-5D0B-4EC1-83E6-65C1501E62BC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F0DB-0E96-4C8E-B54E-4B0E0C1E967A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0C96-CFAF-4068-91FD-A7664FA1AB3C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040B-257D-4781-8BD3-A251D518BE33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E0ECA-9E65-4E36-AB74-C8BF5C05CD85}" type="datetime1">
              <a:rPr lang="zh-TW" altLang="en-US" smtClean="0"/>
              <a:t>2014/8/31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&amp;esrc=s&amp;source=web&amp;cd=13&amp;cad=rja&amp;uact=8&amp;ved=0CDAQFjACOAo&amp;url=http%3A%2F%2Fprotocol.knu.ac.kr%2Ftech%2FCPL-TR-09-07-mip.ppt&amp;ei=8x8DVMzuHMP48QXDiICgAw&amp;usg=AFQjCNE_Zk3I0-KTR6VFHQut16hYd_WF9g&amp;sig2=2MWoun5ieFam7FnkjLG1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Mobile IPv6 </a:t>
            </a:r>
            <a:r>
              <a:rPr lang="zh-TW" altLang="en-US" dirty="0" smtClean="0"/>
              <a:t>趨勢介紹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MIPv6: Route Optimization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219200"/>
            <a:ext cx="8259763" cy="52578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MIPv6: Binding Update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Binding Update to HA </a:t>
            </a:r>
          </a:p>
          <a:p>
            <a:pPr lvl="1"/>
            <a:r>
              <a:rPr lang="en-US" altLang="ko-KR" dirty="0" smtClean="0"/>
              <a:t>Using IPSEC: MN and HA have a security association</a:t>
            </a:r>
          </a:p>
          <a:p>
            <a:pPr lvl="2"/>
            <a:r>
              <a:rPr lang="en-US" altLang="ko-KR" dirty="0" smtClean="0"/>
              <a:t>AH (Authentication Header) </a:t>
            </a:r>
          </a:p>
          <a:p>
            <a:pPr lvl="2"/>
            <a:r>
              <a:rPr lang="en-US" altLang="ko-KR" dirty="0" smtClean="0"/>
              <a:t>ESP (Encapsulating Security Payload)</a:t>
            </a:r>
          </a:p>
          <a:p>
            <a:r>
              <a:rPr lang="en-US" altLang="ko-KR" dirty="0" smtClean="0"/>
              <a:t>Binding Update to CN</a:t>
            </a:r>
          </a:p>
          <a:p>
            <a:pPr lvl="1"/>
            <a:r>
              <a:rPr lang="en-US" altLang="ko-KR" dirty="0" smtClean="0"/>
              <a:t>Return </a:t>
            </a:r>
            <a:r>
              <a:rPr lang="en-US" altLang="ko-KR" dirty="0" err="1" smtClean="0"/>
              <a:t>Routability</a:t>
            </a:r>
            <a:r>
              <a:rPr lang="en-US" altLang="ko-KR" dirty="0" smtClean="0"/>
              <a:t> (RR) procedure </a:t>
            </a:r>
          </a:p>
          <a:p>
            <a:pPr lvl="2"/>
            <a:r>
              <a:rPr lang="en-US" altLang="ko-KR" dirty="0" smtClean="0"/>
              <a:t>For Security</a:t>
            </a:r>
          </a:p>
          <a:p>
            <a:pPr lvl="1"/>
            <a:r>
              <a:rPr lang="en-US" altLang="ko-KR" dirty="0" smtClean="0"/>
              <a:t>Binding Update (BU) procedure</a:t>
            </a:r>
          </a:p>
          <a:p>
            <a:pPr lvl="2"/>
            <a:r>
              <a:rPr lang="en-US" altLang="ko-KR" dirty="0" smtClean="0"/>
              <a:t>Route Optimization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MIPv6: Binding </a:t>
            </a:r>
            <a:r>
              <a:rPr lang="en-US" altLang="ko-KR" dirty="0" smtClean="0"/>
              <a:t>Update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219200"/>
            <a:ext cx="8259763" cy="52578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MIPv6: RR (Return </a:t>
            </a:r>
            <a:r>
              <a:rPr lang="en-US" altLang="ko-KR" dirty="0" err="1" smtClean="0"/>
              <a:t>Routability</a:t>
            </a:r>
            <a:r>
              <a:rPr lang="en-US" altLang="ko-KR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4419600"/>
          <a:ext cx="6324600" cy="1974850"/>
        </p:xfrm>
        <a:graphic>
          <a:graphicData uri="http://schemas.openxmlformats.org/presentationml/2006/ole">
            <p:oleObj spid="_x0000_s1026" name="비트맵 이미지" r:id="rId3" imgW="5257143" imgH="2276793" progId="Paint.Picture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524000"/>
            <a:ext cx="63246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MIPv6: Changes to IPv6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New IPv6 Protocol (Header)</a:t>
            </a:r>
          </a:p>
          <a:p>
            <a:pPr lvl="1"/>
            <a:r>
              <a:rPr lang="en-US" altLang="ko-KR" u="sng" dirty="0" smtClean="0"/>
              <a:t>Mobility Header: a new IPv6 extension header</a:t>
            </a:r>
          </a:p>
          <a:p>
            <a:pPr lvl="2"/>
            <a:r>
              <a:rPr lang="en-US" altLang="ko-KR" dirty="0" smtClean="0"/>
              <a:t>To carry MIPv6 Binding Update messages</a:t>
            </a:r>
          </a:p>
          <a:p>
            <a:pPr lvl="2"/>
            <a:r>
              <a:rPr lang="en-US" altLang="ko-KR" dirty="0" smtClean="0"/>
              <a:t>How is in the MIPv4 ?</a:t>
            </a:r>
          </a:p>
          <a:p>
            <a:pPr lvl="1"/>
            <a:r>
              <a:rPr lang="en-US" altLang="ko-KR" dirty="0" smtClean="0"/>
              <a:t>New Option in </a:t>
            </a:r>
            <a:r>
              <a:rPr lang="en-US" altLang="ko-KR" u="sng" dirty="0" smtClean="0"/>
              <a:t>Destination Option Header </a:t>
            </a:r>
          </a:p>
          <a:p>
            <a:pPr lvl="2"/>
            <a:r>
              <a:rPr lang="en-US" altLang="ko-KR" dirty="0" smtClean="0"/>
              <a:t>Home Address Option</a:t>
            </a:r>
          </a:p>
          <a:p>
            <a:pPr lvl="1"/>
            <a:r>
              <a:rPr lang="en-US" altLang="ko-KR" dirty="0" smtClean="0"/>
              <a:t>New Type in </a:t>
            </a:r>
            <a:r>
              <a:rPr lang="en-US" altLang="ko-KR" u="sng" dirty="0" smtClean="0"/>
              <a:t>Routing Header </a:t>
            </a:r>
          </a:p>
          <a:p>
            <a:pPr lvl="2"/>
            <a:r>
              <a:rPr lang="en-US" altLang="ko-KR" dirty="0" smtClean="0"/>
              <a:t>Type 2 Routing Header</a:t>
            </a:r>
          </a:p>
          <a:p>
            <a:r>
              <a:rPr lang="en-US" altLang="ko-KR" dirty="0" smtClean="0"/>
              <a:t>New ICMP Messages</a:t>
            </a:r>
          </a:p>
          <a:p>
            <a:pPr lvl="1"/>
            <a:r>
              <a:rPr lang="en-US" altLang="ko-KR" dirty="0" smtClean="0"/>
              <a:t>ICMP HA Address Discovery Request/Reply </a:t>
            </a:r>
          </a:p>
          <a:p>
            <a:pPr lvl="1"/>
            <a:r>
              <a:rPr lang="en-US" altLang="ko-KR" dirty="0" smtClean="0"/>
              <a:t>ICMP Mobile Prefix Solicitation/ Advertisement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Mobile IP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Mobile IP and its Variants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Mobile IPv4 (MIPv4)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MIPv4</a:t>
            </a:r>
          </a:p>
          <a:p>
            <a:pPr lvl="1"/>
            <a:r>
              <a:rPr lang="en-US" altLang="ko-KR" dirty="0" smtClean="0"/>
              <a:t>Low-Latency Handover for MIPv4 (FMIPv4)</a:t>
            </a:r>
          </a:p>
          <a:p>
            <a:pPr lvl="1"/>
            <a:r>
              <a:rPr lang="en-US" altLang="ko-KR" dirty="0" smtClean="0"/>
              <a:t>Regional Registration for MIPv4 (HMIPv4)</a:t>
            </a:r>
          </a:p>
          <a:p>
            <a:r>
              <a:rPr lang="en-US" altLang="ko-KR" dirty="0" smtClean="0"/>
              <a:t>Mobile IPv6 (MIPv6)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MIPv6</a:t>
            </a:r>
          </a:p>
          <a:p>
            <a:pPr lvl="1"/>
            <a:r>
              <a:rPr lang="en-US" altLang="ko-KR" dirty="0" smtClean="0"/>
              <a:t>Fast Handover for MIPv6 (FMIPv6)</a:t>
            </a:r>
          </a:p>
          <a:p>
            <a:pPr lvl="1"/>
            <a:r>
              <a:rPr lang="en-US" altLang="ko-KR" dirty="0" smtClean="0"/>
              <a:t>Hierarchical MIPv6 (HMIPv6)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MIPv4: 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MIPv4 Nodes </a:t>
            </a:r>
          </a:p>
          <a:p>
            <a:pPr lvl="1"/>
            <a:r>
              <a:rPr lang="en-US" altLang="ko-KR" dirty="0" smtClean="0"/>
              <a:t>MN (Mobile Node): Host</a:t>
            </a:r>
          </a:p>
          <a:p>
            <a:pPr lvl="1"/>
            <a:r>
              <a:rPr lang="en-US" altLang="ko-KR" dirty="0" smtClean="0"/>
              <a:t>CN (Correspondent Node): Host</a:t>
            </a:r>
          </a:p>
          <a:p>
            <a:pPr lvl="1"/>
            <a:r>
              <a:rPr lang="en-US" altLang="ko-KR" dirty="0" smtClean="0"/>
              <a:t>HA (Home Agent): Router</a:t>
            </a:r>
          </a:p>
          <a:p>
            <a:pPr lvl="1"/>
            <a:r>
              <a:rPr lang="en-US" altLang="ko-KR" dirty="0" smtClean="0"/>
              <a:t>FA (Foreign Agent): Router </a:t>
            </a:r>
          </a:p>
          <a:p>
            <a:r>
              <a:rPr lang="en-US" altLang="ko-KR" dirty="0" smtClean="0"/>
              <a:t>MIPv4 Address</a:t>
            </a:r>
          </a:p>
          <a:p>
            <a:pPr lvl="1"/>
            <a:r>
              <a:rPr lang="en-US" altLang="ko-KR" dirty="0" err="1" smtClean="0"/>
              <a:t>HoA</a:t>
            </a:r>
            <a:r>
              <a:rPr lang="en-US" altLang="ko-KR" dirty="0" smtClean="0"/>
              <a:t> (Home Address): MN</a:t>
            </a:r>
          </a:p>
          <a:p>
            <a:pPr lvl="1"/>
            <a:r>
              <a:rPr lang="en-US" altLang="ko-KR" dirty="0" err="1" smtClean="0"/>
              <a:t>CoA</a:t>
            </a:r>
            <a:r>
              <a:rPr lang="en-US" altLang="ko-KR" dirty="0" smtClean="0"/>
              <a:t> (Care-of-Address): FA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Home </a:t>
            </a:r>
            <a:r>
              <a:rPr lang="en-US" altLang="ko-KR" dirty="0" smtClean="0"/>
              <a:t>A</a:t>
            </a:r>
            <a:r>
              <a:rPr lang="en-US" altLang="en-US" dirty="0" smtClean="0"/>
              <a:t>ddress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HoA</a:t>
            </a:r>
            <a:r>
              <a:rPr lang="en-US" altLang="ko-KR" dirty="0" smtClean="0"/>
              <a:t>) </a:t>
            </a:r>
            <a:r>
              <a:rPr lang="en-US" altLang="en-US" dirty="0" smtClean="0"/>
              <a:t>and </a:t>
            </a:r>
            <a:r>
              <a:rPr lang="en-US" altLang="ko-KR" dirty="0" smtClean="0"/>
              <a:t>C</a:t>
            </a:r>
            <a:r>
              <a:rPr lang="en-US" altLang="en-US" dirty="0" smtClean="0"/>
              <a:t>are-of </a:t>
            </a:r>
            <a:r>
              <a:rPr lang="en-US" altLang="ko-KR" dirty="0" smtClean="0"/>
              <a:t>A</a:t>
            </a:r>
            <a:r>
              <a:rPr lang="en-US" altLang="en-US" dirty="0" smtClean="0"/>
              <a:t>ddress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CoA</a:t>
            </a:r>
            <a:r>
              <a:rPr lang="en-US" altLang="ko-KR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258050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MIPv4 Agents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Home Agent (HA) &amp; Foreign Agent (FA) </a:t>
            </a:r>
          </a:p>
          <a:p>
            <a:endParaRPr lang="ko-KR" altLang="en-US" dirty="0" smtClean="0"/>
          </a:p>
          <a:p>
            <a:endParaRPr lang="zh-TW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5943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MIPv4: Control Operations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Agent Discovery</a:t>
            </a:r>
          </a:p>
          <a:p>
            <a:pPr lvl="1"/>
            <a:r>
              <a:rPr lang="en-US" altLang="ko-KR" dirty="0" smtClean="0"/>
              <a:t>MN </a:t>
            </a:r>
            <a:r>
              <a:rPr lang="en-US" altLang="ko-KR" dirty="0" smtClean="0">
                <a:sym typeface="Wingdings" pitchFamily="2" charset="2"/>
              </a:rPr>
              <a:t> </a:t>
            </a:r>
            <a:r>
              <a:rPr lang="en-US" altLang="ko-KR" dirty="0" smtClean="0"/>
              <a:t>FA (</a:t>
            </a:r>
            <a:r>
              <a:rPr lang="en-US" altLang="ko-KR" dirty="0" err="1" smtClean="0"/>
              <a:t>CoA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ICMP Agent Solicitation &amp; Advertisement</a:t>
            </a:r>
          </a:p>
          <a:p>
            <a:r>
              <a:rPr lang="en-US" altLang="ko-KR" dirty="0" smtClean="0"/>
              <a:t>Registration to HA (via FA)</a:t>
            </a:r>
          </a:p>
          <a:p>
            <a:pPr lvl="1"/>
            <a:r>
              <a:rPr lang="en-US" altLang="ko-KR" dirty="0" smtClean="0"/>
              <a:t>MN </a:t>
            </a:r>
            <a:r>
              <a:rPr lang="en-US" altLang="ko-KR" dirty="0" smtClean="0">
                <a:sym typeface="Wingdings" pitchFamily="2" charset="2"/>
              </a:rPr>
              <a:t> </a:t>
            </a:r>
            <a:r>
              <a:rPr lang="en-US" altLang="ko-KR" dirty="0" smtClean="0"/>
              <a:t>FA </a:t>
            </a:r>
            <a:r>
              <a:rPr lang="en-US" altLang="ko-KR" dirty="0" smtClean="0">
                <a:sym typeface="Wingdings" pitchFamily="2" charset="2"/>
              </a:rPr>
              <a:t> HA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Over UDP (destination port 434)</a:t>
            </a:r>
          </a:p>
          <a:p>
            <a:r>
              <a:rPr lang="en-US" altLang="ko-KR" dirty="0" smtClean="0"/>
              <a:t>Data Tunneling </a:t>
            </a:r>
          </a:p>
          <a:p>
            <a:pPr lvl="1"/>
            <a:r>
              <a:rPr lang="en-US" altLang="ko-KR" dirty="0" smtClean="0"/>
              <a:t>CN =&gt; HA (</a:t>
            </a:r>
            <a:r>
              <a:rPr lang="en-US" altLang="ko-KR" dirty="0" err="1" smtClean="0"/>
              <a:t>HoA</a:t>
            </a:r>
            <a:r>
              <a:rPr lang="en-US" altLang="ko-KR" dirty="0" smtClean="0"/>
              <a:t>) =&gt; FA (</a:t>
            </a:r>
            <a:r>
              <a:rPr lang="en-US" altLang="ko-KR" dirty="0" err="1" smtClean="0"/>
              <a:t>CoA</a:t>
            </a:r>
            <a:r>
              <a:rPr lang="en-US" altLang="ko-KR" dirty="0" smtClean="0"/>
              <a:t>) =&gt; MN</a:t>
            </a:r>
          </a:p>
          <a:p>
            <a:pPr lvl="1"/>
            <a:r>
              <a:rPr lang="en-US" altLang="ko-KR" dirty="0" smtClean="0"/>
              <a:t>IP-in-IP Tunneling, ..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MIPv4: Control &amp; Data Flows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447800"/>
            <a:ext cx="7086600" cy="451167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Mobile IPv6 (MIPv6)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/>
              <a:t>MIPv6 = MIPv4 + IPv6</a:t>
            </a:r>
          </a:p>
          <a:p>
            <a:pPr>
              <a:lnSpc>
                <a:spcPct val="100000"/>
              </a:lnSpc>
            </a:pPr>
            <a:r>
              <a:rPr lang="en-US" altLang="ko-KR" dirty="0" smtClean="0"/>
              <a:t>Major Differences from MIPv4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/>
              <a:t>FA in MN </a:t>
            </a:r>
          </a:p>
          <a:p>
            <a:pPr lvl="2">
              <a:lnSpc>
                <a:spcPct val="100000"/>
              </a:lnSpc>
            </a:pPr>
            <a:r>
              <a:rPr lang="en-US" altLang="ko-KR" dirty="0" smtClean="0"/>
              <a:t>No FA for MIPv6</a:t>
            </a:r>
          </a:p>
          <a:p>
            <a:pPr lvl="1">
              <a:lnSpc>
                <a:spcPct val="100000"/>
              </a:lnSpc>
            </a:pPr>
            <a:r>
              <a:rPr lang="en-US" altLang="ko-KR" dirty="0" err="1" smtClean="0"/>
              <a:t>CoA</a:t>
            </a:r>
            <a:r>
              <a:rPr lang="en-US" altLang="ko-KR" dirty="0" smtClean="0"/>
              <a:t>: IP address of MN</a:t>
            </a:r>
            <a:endParaRPr lang="ko-KR" altLang="en-US" dirty="0" smtClean="0"/>
          </a:p>
          <a:p>
            <a:pPr lvl="2">
              <a:lnSpc>
                <a:spcPct val="100000"/>
              </a:lnSpc>
            </a:pPr>
            <a:r>
              <a:rPr lang="en-US" altLang="ko-KR" dirty="0" smtClean="0"/>
              <a:t>By DHCPv6 or IPv6 Stateless Auto-Configuration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/>
              <a:t>Route Optimization </a:t>
            </a:r>
          </a:p>
          <a:p>
            <a:pPr lvl="2">
              <a:lnSpc>
                <a:spcPct val="100000"/>
              </a:lnSpc>
            </a:pPr>
            <a:r>
              <a:rPr lang="en-US" altLang="ko-KR" dirty="0" smtClean="0"/>
              <a:t>To solve the “Triangular Routing” Problem</a:t>
            </a:r>
          </a:p>
          <a:p>
            <a:pPr lvl="2">
              <a:lnSpc>
                <a:spcPct val="100000"/>
              </a:lnSpc>
            </a:pPr>
            <a:r>
              <a:rPr lang="en-US" altLang="ko-KR" dirty="0" smtClean="0"/>
              <a:t>Provided by default</a:t>
            </a:r>
          </a:p>
          <a:p>
            <a:pPr lvl="2">
              <a:lnSpc>
                <a:spcPct val="100000"/>
              </a:lnSpc>
            </a:pPr>
            <a:r>
              <a:rPr lang="en-US" altLang="ko-KR" dirty="0" smtClean="0"/>
              <a:t>MN </a:t>
            </a:r>
            <a:r>
              <a:rPr lang="en-US" altLang="ko-KR" dirty="0" smtClean="0">
                <a:sym typeface="Wingdings" pitchFamily="2" charset="2"/>
              </a:rPr>
              <a:t> CN</a:t>
            </a:r>
            <a:endParaRPr lang="en-US" altLang="ko-KR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MIP: Triangular Routing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453188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376</Words>
  <Application>Microsoft Office PowerPoint</Application>
  <PresentationFormat>如螢幕大小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7" baseType="lpstr">
      <vt:lpstr>Office 佈景主題</vt:lpstr>
      <vt:lpstr>비트맵 이미지</vt:lpstr>
      <vt:lpstr>Mobile IPv6 趨勢介紹</vt:lpstr>
      <vt:lpstr>Mobile IP and its Variants</vt:lpstr>
      <vt:lpstr>MIPv4: Overview</vt:lpstr>
      <vt:lpstr>Home Address (HoA) and Care-of Address (CoA)</vt:lpstr>
      <vt:lpstr>MIPv4 Agents</vt:lpstr>
      <vt:lpstr>MIPv4: Control Operations</vt:lpstr>
      <vt:lpstr>MIPv4: Control &amp; Data Flows</vt:lpstr>
      <vt:lpstr>Mobile IPv6 (MIPv6)</vt:lpstr>
      <vt:lpstr>MIP: Triangular Routing Problem</vt:lpstr>
      <vt:lpstr>MIPv6: Route Optimization</vt:lpstr>
      <vt:lpstr>MIPv6: Binding Update</vt:lpstr>
      <vt:lpstr>MIPv6: Binding Update (Cont.)</vt:lpstr>
      <vt:lpstr>MIPv6: RR (Return Routability)</vt:lpstr>
      <vt:lpstr>MIPv6: Changes to IPv6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IPv6</dc:title>
  <cp:lastModifiedBy>sandra</cp:lastModifiedBy>
  <cp:revision>8</cp:revision>
  <dcterms:modified xsi:type="dcterms:W3CDTF">2014-08-31T13:20:26Z</dcterms:modified>
</cp:coreProperties>
</file>