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8" r:id="rId3"/>
    <p:sldId id="297" r:id="rId4"/>
    <p:sldId id="298" r:id="rId5"/>
    <p:sldId id="299" r:id="rId6"/>
    <p:sldId id="263" r:id="rId7"/>
    <p:sldId id="282" r:id="rId8"/>
    <p:sldId id="283" r:id="rId9"/>
    <p:sldId id="284" r:id="rId10"/>
    <p:sldId id="285" r:id="rId11"/>
    <p:sldId id="312" r:id="rId12"/>
    <p:sldId id="313" r:id="rId13"/>
    <p:sldId id="316" r:id="rId14"/>
    <p:sldId id="307" r:id="rId15"/>
    <p:sldId id="257" r:id="rId16"/>
    <p:sldId id="311" r:id="rId17"/>
    <p:sldId id="258" r:id="rId18"/>
    <p:sldId id="303" r:id="rId19"/>
    <p:sldId id="304" r:id="rId20"/>
    <p:sldId id="305" r:id="rId21"/>
    <p:sldId id="271" r:id="rId22"/>
    <p:sldId id="272" r:id="rId23"/>
    <p:sldId id="315" r:id="rId24"/>
    <p:sldId id="260" r:id="rId25"/>
    <p:sldId id="278" r:id="rId26"/>
    <p:sldId id="290" r:id="rId27"/>
    <p:sldId id="291" r:id="rId28"/>
    <p:sldId id="292" r:id="rId29"/>
    <p:sldId id="265" r:id="rId30"/>
    <p:sldId id="266" r:id="rId31"/>
    <p:sldId id="281" r:id="rId32"/>
    <p:sldId id="267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77677" autoAdjust="0"/>
  </p:normalViewPr>
  <p:slideViewPr>
    <p:cSldViewPr>
      <p:cViewPr varScale="1">
        <p:scale>
          <a:sx n="37" d="100"/>
          <a:sy n="37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1BBC-D4BA-48D9-BFB2-B328CA072853}" type="datetimeFigureOut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68FB0-F660-4346-8FDF-EC9075C05B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Ryu</a:t>
            </a:r>
            <a:r>
              <a:rPr lang="zh-TW" altLang="en-US" dirty="0" smtClean="0"/>
              <a:t>是一個基於軟體定義網路架構的元件 </a:t>
            </a:r>
            <a:r>
              <a:rPr lang="en-US" altLang="zh-TW" dirty="0" smtClean="0"/>
              <a:t>(Software Defined Networking, SDN)</a:t>
            </a:r>
            <a:r>
              <a:rPr lang="zh-TW" altLang="en-US" dirty="0" smtClean="0"/>
              <a:t>，提供一個具有良好定義的 </a:t>
            </a:r>
            <a:r>
              <a:rPr lang="en-US" altLang="zh-TW" dirty="0" smtClean="0"/>
              <a:t>API</a:t>
            </a:r>
            <a:r>
              <a:rPr lang="zh-TW" altLang="en-US" dirty="0" smtClean="0"/>
              <a:t>，研究人員可以輕鬆創建新的網路管理和控制應用可以建立在 </a:t>
            </a:r>
            <a:r>
              <a:rPr lang="en-US" altLang="zh-TW" dirty="0" err="1" smtClean="0"/>
              <a:t>Ryu</a:t>
            </a:r>
            <a:r>
              <a:rPr lang="en-US" altLang="zh-TW" dirty="0" smtClean="0"/>
              <a:t> </a:t>
            </a:r>
            <a:r>
              <a:rPr lang="zh-TW" altLang="en-US" dirty="0" smtClean="0"/>
              <a:t>上。</a:t>
            </a:r>
            <a:r>
              <a:rPr lang="en-US" altLang="zh-TW" dirty="0" err="1" smtClean="0"/>
              <a:t>Ryu</a:t>
            </a:r>
            <a:r>
              <a:rPr lang="en-US" altLang="zh-TW" dirty="0" smtClean="0"/>
              <a:t> </a:t>
            </a:r>
            <a:r>
              <a:rPr lang="zh-TW" altLang="en-US" dirty="0" smtClean="0"/>
              <a:t>可以控制 </a:t>
            </a:r>
            <a:r>
              <a:rPr lang="en-US" altLang="zh-TW" dirty="0" err="1" smtClean="0"/>
              <a:t>OpenvSwitch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的控制器，只是底下這些 </a:t>
            </a:r>
            <a:r>
              <a:rPr lang="en-US" altLang="zh-TW" dirty="0" err="1" smtClean="0"/>
              <a:t>OpenvSwitch</a:t>
            </a:r>
            <a:r>
              <a:rPr lang="zh-TW" altLang="en-US" dirty="0" smtClean="0"/>
              <a:t> </a:t>
            </a:r>
            <a:r>
              <a:rPr lang="zh-TW" altLang="en-US" dirty="0" smtClean="0"/>
              <a:t>比較特殊，需要支援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軟體才能和 </a:t>
            </a:r>
            <a:r>
              <a:rPr lang="en-US" altLang="zh-TW" dirty="0" err="1" smtClean="0"/>
              <a:t>Ryu</a:t>
            </a:r>
            <a:r>
              <a:rPr lang="en-US" altLang="zh-TW" dirty="0" smtClean="0"/>
              <a:t> Controller</a:t>
            </a:r>
            <a:r>
              <a:rPr lang="zh-TW" altLang="en-US" dirty="0" smtClean="0"/>
              <a:t>溝通。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在同一個區域當機器故障</a:t>
            </a:r>
            <a:r>
              <a:rPr lang="en-US" altLang="zh-TW" dirty="0" smtClean="0"/>
              <a:t>/link</a:t>
            </a:r>
            <a:r>
              <a:rPr lang="zh-TW" altLang="en-US" dirty="0" smtClean="0"/>
              <a:t>故障，還有另外一個可以使用。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提到現在的邊界路由器有兩個或兩個以上的網路介面時，使用默認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(Default)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的方式與其他的邊界路由器通訊，為了避免會一直使用在相同單一路徑上，於是作者提出了貪婪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(Greedy)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算法使用動態方式解決一直在相同單一路徑上問題，貪婪算法是只看眼前的路徑誰的成本低就往哪一條路徑走，在這一篇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paper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作者提到使用的環境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link(s) cost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是相同的來做實驗測試。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h1 to h16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之間進行網路視訊與通話，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要到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h16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有多種路徑選擇，現在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h1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發送出封包給上層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S1(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有四條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路徑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，然後會判斷目前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流量路徑誰為最忙碌，誰最為輕鬆，必須把每個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都算出來，使用公式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的結果來選擇最輕路徑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(lightest path)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，進行通訊。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系統中主要包括了五個組成要件，第一個是建立控制核心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，用來與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建立連線通道並進行控制；第二個是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，用來管理內部使用者對外網路出入的介面；第三個是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SAPIDO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，負責作為連接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3G/Wi-Fi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；第四個是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一台</a:t>
            </a:r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HP 1410-24G 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負責連接底下所有不同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電腦；第五個是使用者電腦，扮演著客戶端的需求。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PC1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傳送檔案給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server(163.22.21.84)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 ovs0(eth1)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收到封包，如果沒有比對到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就使用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Controller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-Controller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判斷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R1(eth0 and eth2)link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目前使用流量選擇最低的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修改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src_ip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src_mac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dst_mac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去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修改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src_mac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dst_ip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dst_mac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回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R1 rule 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將封包傳送到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SAPIDO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首先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一開始啟動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，再來讓兩台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當如果底下使用者需要對外存取資料時，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如果來源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位址是內部網路，然而目地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位址不是，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來處理，等待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，如果是從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進來的封包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隨著網路應用多樣化，對於網路頻寬的需求量也逐漸上升，在校園或企業網路中，不在是像過去傳輸文字而演進到即時訊息，因此所面臨頻寬不足的問題。</a:t>
            </a:r>
            <a:endParaRPr lang="en-US" altLang="zh-TW" dirty="0" smtClean="0"/>
          </a:p>
          <a:p>
            <a:r>
              <a:rPr lang="zh-TW" altLang="en-US" dirty="0" smtClean="0"/>
              <a:t>對於現在增加網路頻寬取得分非常方便，可向 </a:t>
            </a:r>
            <a:r>
              <a:rPr lang="en-US" altLang="zh-TW" dirty="0" smtClean="0"/>
              <a:t>ISP</a:t>
            </a:r>
            <a:r>
              <a:rPr lang="zh-TW" altLang="en-US" dirty="0" smtClean="0"/>
              <a:t> 要求提升本身上網頻寬或者向 </a:t>
            </a:r>
            <a:r>
              <a:rPr lang="en-US" altLang="zh-TW" dirty="0" smtClean="0"/>
              <a:t>ISP</a:t>
            </a:r>
            <a:r>
              <a:rPr lang="zh-TW" altLang="en-US" dirty="0" smtClean="0"/>
              <a:t> 增加幾條對外線路增加頻寬。</a:t>
            </a:r>
            <a:endParaRPr lang="en-US" altLang="zh-TW" dirty="0" smtClean="0"/>
          </a:p>
          <a:p>
            <a:r>
              <a:rPr lang="zh-TW" altLang="en-US" dirty="0" smtClean="0"/>
              <a:t>舉一個故事來說明：</a:t>
            </a:r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在某一天的下午網路忽然變得好慢，於是系統部門</a:t>
            </a:r>
            <a:r>
              <a:rPr lang="en-US" altLang="zh-TW" dirty="0" smtClean="0"/>
              <a:t>(</a:t>
            </a:r>
            <a:r>
              <a:rPr lang="zh-TW" altLang="en-US" dirty="0" smtClean="0"/>
              <a:t>主管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，大發雷霆。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打電話給網管人員，您們網路怎們管理的，速度怎麼跟烏龜一樣，不是前兩天才多租約了一條 </a:t>
            </a:r>
            <a:r>
              <a:rPr lang="en-US" altLang="zh-TW" dirty="0" smtClean="0"/>
              <a:t>link </a:t>
            </a:r>
            <a:r>
              <a:rPr lang="zh-TW" altLang="en-US" dirty="0" smtClean="0"/>
              <a:t>。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是的，但是具有 </a:t>
            </a:r>
            <a:r>
              <a:rPr lang="en-US" altLang="zh-TW" dirty="0" smtClean="0"/>
              <a:t>router </a:t>
            </a:r>
            <a:r>
              <a:rPr lang="zh-TW" altLang="en-US" dirty="0" smtClean="0"/>
              <a:t>管理人目前正在跟老闆開會中，沒有辦法處理這件事。</a:t>
            </a:r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什麼</a:t>
            </a:r>
            <a:r>
              <a:rPr lang="en-US" altLang="zh-TW" dirty="0" smtClean="0"/>
              <a:t>...</a:t>
            </a:r>
            <a:r>
              <a:rPr lang="zh-TW" altLang="en-US" dirty="0" smtClean="0"/>
              <a:t>，那要多久才能解決這件事情呢</a:t>
            </a:r>
            <a:r>
              <a:rPr lang="en-US" altLang="zh-TW" dirty="0" smtClean="0"/>
              <a:t>???</a:t>
            </a:r>
          </a:p>
          <a:p>
            <a:r>
              <a:rPr lang="en-US" altLang="zh-TW" dirty="0" smtClean="0"/>
              <a:t>5. </a:t>
            </a:r>
            <a:r>
              <a:rPr lang="zh-TW" altLang="en-US" dirty="0" smtClean="0"/>
              <a:t>很抱歉</a:t>
            </a:r>
            <a:r>
              <a:rPr lang="en-US" altLang="zh-TW" dirty="0" smtClean="0"/>
              <a:t>...</a:t>
            </a:r>
            <a:r>
              <a:rPr lang="zh-TW" altLang="en-US" dirty="0" smtClean="0"/>
              <a:t>目前我沒有權限處理。</a:t>
            </a:r>
          </a:p>
          <a:p>
            <a:r>
              <a:rPr lang="en-US" altLang="zh-TW" dirty="0" smtClean="0"/>
              <a:t>6. </a:t>
            </a:r>
            <a:r>
              <a:rPr lang="zh-TW" altLang="en-US" dirty="0" smtClean="0"/>
              <a:t>到底該怎麼辦，怎麼每次都在開會時候才要打電話來。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搞不懂，明明</a:t>
            </a:r>
            <a:r>
              <a:rPr lang="en-US" altLang="zh-TW" dirty="0" smtClean="0"/>
              <a:t>WAN2</a:t>
            </a:r>
            <a:r>
              <a:rPr lang="zh-TW" altLang="en-US" dirty="0" smtClean="0"/>
              <a:t>很順暢，流量卻老往</a:t>
            </a:r>
            <a:r>
              <a:rPr lang="en-US" altLang="zh-TW" dirty="0" smtClean="0"/>
              <a:t>WAN1</a:t>
            </a:r>
            <a:r>
              <a:rPr lang="zh-TW" altLang="en-US" dirty="0" smtClean="0"/>
              <a:t>跑</a:t>
            </a:r>
            <a:r>
              <a:rPr lang="en-US" altLang="zh-TW" dirty="0" smtClean="0"/>
              <a:t>??</a:t>
            </a:r>
          </a:p>
          <a:p>
            <a:r>
              <a:rPr lang="en-US" altLang="zh-TW" dirty="0" smtClean="0"/>
              <a:t>8. </a:t>
            </a:r>
            <a:r>
              <a:rPr lang="zh-TW" altLang="en-US" dirty="0" smtClean="0"/>
              <a:t>於是在下班後與朋友去喝一杯和訴苦，他朋友就告訴苦命網管人員別難過，告訴你，你知道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嗎</a:t>
            </a:r>
            <a:r>
              <a:rPr lang="en-US" altLang="zh-TW" dirty="0" smtClean="0"/>
              <a:t>?</a:t>
            </a:r>
            <a:r>
              <a:rPr lang="zh-TW" altLang="en-US" dirty="0" smtClean="0"/>
              <a:t>使用它可以讓你在任何地方都能解決很多事情唷</a:t>
            </a:r>
          </a:p>
          <a:p>
            <a:r>
              <a:rPr lang="en-US" altLang="zh-TW" dirty="0" smtClean="0"/>
              <a:t>9. </a:t>
            </a:r>
            <a:r>
              <a:rPr lang="zh-TW" altLang="en-US" dirty="0" smtClean="0"/>
              <a:t>什麼</a:t>
            </a:r>
            <a:r>
              <a:rPr lang="en-US" altLang="zh-TW" dirty="0" smtClean="0"/>
              <a:t>...</a:t>
            </a:r>
            <a:r>
              <a:rPr lang="zh-TW" altLang="en-US" dirty="0" smtClean="0"/>
              <a:t>何時有了新的技術，一定要好好學會，於是苦命網管人員就日夜研究</a:t>
            </a:r>
            <a:r>
              <a:rPr lang="zh-TW" altLang="en-US" baseline="0" dirty="0" smtClean="0"/>
              <a:t>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</a:t>
            </a:r>
            <a:r>
              <a:rPr lang="zh-TW" altLang="en-US" dirty="0" smtClean="0"/>
              <a:t>技術</a:t>
            </a:r>
          </a:p>
          <a:p>
            <a:r>
              <a:rPr lang="en-US" altLang="zh-TW" dirty="0" smtClean="0"/>
              <a:t>10. </a:t>
            </a:r>
            <a:r>
              <a:rPr lang="zh-TW" altLang="en-US" dirty="0" smtClean="0"/>
              <a:t>終於最後成功學會了，一直想追求的技術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11. </a:t>
            </a:r>
            <a:r>
              <a:rPr lang="zh-TW" altLang="en-US" dirty="0" smtClean="0"/>
              <a:t>在過去網路環境，苦命網管人員需要不停的設定，</a:t>
            </a:r>
            <a:endParaRPr lang="en-US" altLang="zh-TW" dirty="0" smtClean="0"/>
          </a:p>
          <a:p>
            <a:r>
              <a:rPr lang="en-US" altLang="zh-TW" dirty="0" smtClean="0"/>
              <a:t>12. </a:t>
            </a:r>
            <a:r>
              <a:rPr lang="zh-TW" altLang="en-US" dirty="0" smtClean="0"/>
              <a:t>有了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技術網路拓撲環境就改變了，想讓流量往東走，流量就不會往西走</a:t>
            </a:r>
          </a:p>
          <a:p>
            <a:r>
              <a:rPr lang="en-US" altLang="zh-TW" dirty="0" smtClean="0"/>
              <a:t>13. </a:t>
            </a:r>
            <a:r>
              <a:rPr lang="zh-TW" altLang="en-US" dirty="0" smtClean="0"/>
              <a:t>於是開會去</a:t>
            </a:r>
            <a:r>
              <a:rPr lang="en-US" altLang="zh-TW" dirty="0" smtClean="0"/>
              <a:t>...</a:t>
            </a:r>
          </a:p>
          <a:p>
            <a:r>
              <a:rPr lang="en-US" altLang="zh-TW" dirty="0" smtClean="0"/>
              <a:t>14. YA!</a:t>
            </a:r>
            <a:r>
              <a:rPr lang="zh-TW" altLang="en-US" dirty="0" smtClean="0"/>
              <a:t>有了 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技術就算在任何地方都能解決問題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開心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傳統 </a:t>
            </a:r>
            <a:r>
              <a:rPr lang="en-US" altLang="zh-TW" dirty="0" smtClean="0"/>
              <a:t>TCP/IP </a:t>
            </a:r>
            <a:r>
              <a:rPr lang="zh-TW" altLang="en-US" dirty="0" smtClean="0"/>
              <a:t>網路通訊協定下，為了呈現各種網路協定，發送傳輸路徑</a:t>
            </a:r>
            <a:r>
              <a:rPr lang="en-US" altLang="zh-TW" dirty="0" smtClean="0"/>
              <a:t>(Data Path)</a:t>
            </a:r>
            <a:r>
              <a:rPr lang="zh-TW" altLang="en-US" dirty="0" smtClean="0"/>
              <a:t>由硬體路由器</a:t>
            </a:r>
            <a:r>
              <a:rPr lang="en-US" altLang="zh-TW" dirty="0" smtClean="0"/>
              <a:t>(Router)</a:t>
            </a:r>
            <a:r>
              <a:rPr lang="zh-TW" altLang="en-US" dirty="0" smtClean="0"/>
              <a:t>決定，封包需要經過不停的拆裝和重組，在這樣情況下無法有效發揮網路頻寬。</a:t>
            </a:r>
            <a:endParaRPr lang="en-US" altLang="zh-TW" dirty="0" smtClean="0"/>
          </a:p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具體實現 </a:t>
            </a:r>
            <a:r>
              <a:rPr lang="en-US" altLang="zh-TW" dirty="0" smtClean="0"/>
              <a:t>SDN </a:t>
            </a:r>
            <a:r>
              <a:rPr lang="zh-TW" altLang="en-US" dirty="0" smtClean="0"/>
              <a:t>架構技術，</a:t>
            </a:r>
            <a:r>
              <a:rPr lang="en-US" altLang="zh-TW" dirty="0" smtClean="0"/>
              <a:t>SDN </a:t>
            </a:r>
            <a:r>
              <a:rPr lang="zh-TW" altLang="en-US" dirty="0" smtClean="0"/>
              <a:t>是由美國史丹佛大學 </a:t>
            </a:r>
            <a:r>
              <a:rPr lang="en-US" altLang="zh-TW" dirty="0" smtClean="0"/>
              <a:t>Clean State </a:t>
            </a:r>
            <a:r>
              <a:rPr lang="zh-TW" altLang="en-US" dirty="0" smtClean="0"/>
              <a:t>提出 ，把路由器的控制平面</a:t>
            </a:r>
            <a:r>
              <a:rPr lang="en-US" altLang="zh-TW" dirty="0" smtClean="0"/>
              <a:t>(control plane) </a:t>
            </a:r>
            <a:r>
              <a:rPr lang="zh-TW" altLang="en-US" dirty="0" smtClean="0"/>
              <a:t>從資料平面（</a:t>
            </a:r>
            <a:r>
              <a:rPr lang="en-US" altLang="zh-TW" dirty="0" smtClean="0"/>
              <a:t>data plane</a:t>
            </a:r>
            <a:r>
              <a:rPr lang="zh-TW" altLang="en-US" dirty="0" smtClean="0"/>
              <a:t>）中分離出來，以軟體方式實做。這個架構可以讓網路管理人員，在不更動硬體裝置的前提下，以中央控制方式，用程式重新規劃網路，為控制網路流量提供了新的方法，也提供了核心網路及應用創新的良好平台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網路環境包含三個主要部份：</a:t>
            </a:r>
            <a:r>
              <a:rPr lang="en-US" altLang="zh-TW" dirty="0" smtClean="0"/>
              <a:t>1. </a:t>
            </a:r>
            <a:r>
              <a:rPr lang="zh-TW" altLang="en-US" dirty="0" smtClean="0"/>
              <a:t>定義網路封包傳輸路徑的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路由表（</a:t>
            </a:r>
            <a:r>
              <a:rPr lang="en-US" altLang="zh-TW" dirty="0" smtClean="0"/>
              <a:t>Flow Table</a:t>
            </a:r>
            <a:r>
              <a:rPr lang="zh-TW" altLang="en-US" dirty="0" smtClean="0"/>
              <a:t>）；</a:t>
            </a:r>
            <a:r>
              <a:rPr lang="en-US" altLang="zh-TW" dirty="0" smtClean="0"/>
              <a:t>2. </a:t>
            </a:r>
            <a:r>
              <a:rPr lang="zh-TW" altLang="en-US" dirty="0" smtClean="0"/>
              <a:t>決定網路封包流向的控制器（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）；</a:t>
            </a:r>
            <a:r>
              <a:rPr lang="en-US" altLang="zh-TW" dirty="0" smtClean="0"/>
              <a:t>3. </a:t>
            </a:r>
            <a:r>
              <a:rPr lang="zh-TW" altLang="en-US" dirty="0" smtClean="0"/>
              <a:t>傳輸溝通用的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協定（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Protocol</a:t>
            </a:r>
            <a:r>
              <a:rPr lang="zh-TW" altLang="en-US" dirty="0" smtClean="0"/>
              <a:t>）。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 </a:t>
            </a:r>
            <a:r>
              <a:rPr lang="en-US" altLang="zh-TW" dirty="0" smtClean="0"/>
              <a:t>Flow Table </a:t>
            </a:r>
            <a:r>
              <a:rPr lang="zh-TW" altLang="en-US" dirty="0" smtClean="0"/>
              <a:t>中，主要有三個部分：</a:t>
            </a:r>
          </a:p>
          <a:p>
            <a:r>
              <a:rPr lang="en-US" altLang="zh-TW" dirty="0" smtClean="0"/>
              <a:t>1.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Rule</a:t>
            </a:r>
            <a:r>
              <a:rPr lang="zh-TW" altLang="en-US" dirty="0" smtClean="0"/>
              <a:t>：定義每一個 </a:t>
            </a:r>
            <a:r>
              <a:rPr lang="en-US" altLang="zh-TW" dirty="0" smtClean="0"/>
              <a:t>flow entry</a:t>
            </a:r>
            <a:r>
              <a:rPr lang="zh-TW" altLang="en-US" dirty="0" smtClean="0"/>
              <a:t>，如何與封包進行比對。</a:t>
            </a:r>
          </a:p>
          <a:p>
            <a:r>
              <a:rPr lang="en-US" altLang="zh-TW" dirty="0" smtClean="0"/>
              <a:t>2.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Action</a:t>
            </a:r>
            <a:r>
              <a:rPr lang="zh-TW" altLang="en-US" dirty="0" smtClean="0"/>
              <a:t>：定義如何對每一個</a:t>
            </a:r>
            <a:r>
              <a:rPr lang="en-US" altLang="zh-TW" dirty="0" smtClean="0"/>
              <a:t>flow</a:t>
            </a:r>
            <a:r>
              <a:rPr lang="zh-TW" altLang="en-US" dirty="0" smtClean="0"/>
              <a:t>進行處理的動作。  </a:t>
            </a:r>
          </a:p>
          <a:p>
            <a:r>
              <a:rPr lang="en-US" altLang="zh-TW" dirty="0" smtClean="0"/>
              <a:t>3.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Stats</a:t>
            </a:r>
            <a:r>
              <a:rPr lang="zh-TW" altLang="en-US" dirty="0" smtClean="0"/>
              <a:t>：對於每一個 </a:t>
            </a:r>
            <a:r>
              <a:rPr lang="en-US" altLang="zh-TW" dirty="0" smtClean="0"/>
              <a:t>flow </a:t>
            </a:r>
            <a:r>
              <a:rPr lang="zh-TW" altLang="en-US" dirty="0" smtClean="0"/>
              <a:t>有多少 </a:t>
            </a:r>
            <a:r>
              <a:rPr lang="en-US" altLang="zh-TW" dirty="0" smtClean="0"/>
              <a:t>packet and byte counters</a:t>
            </a:r>
            <a:r>
              <a:rPr lang="zh-TW" altLang="en-US" dirty="0" smtClean="0"/>
              <a:t>，且當中的 </a:t>
            </a:r>
            <a:r>
              <a:rPr lang="en-US" altLang="zh-TW" dirty="0" smtClean="0"/>
              <a:t>time </a:t>
            </a:r>
            <a:r>
              <a:rPr lang="zh-TW" altLang="en-US" dirty="0" smtClean="0"/>
              <a:t>是計算從最後一次有符合此 </a:t>
            </a:r>
            <a:r>
              <a:rPr lang="en-US" altLang="zh-TW" dirty="0" smtClean="0"/>
              <a:t>flow </a:t>
            </a:r>
            <a:r>
              <a:rPr lang="zh-TW" altLang="en-US" dirty="0" smtClean="0"/>
              <a:t>的目前時間差距，可以幫助移除無用的 </a:t>
            </a:r>
            <a:r>
              <a:rPr lang="en-US" altLang="zh-TW" dirty="0" smtClean="0"/>
              <a:t>flow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F24E-16A4-4635-85B7-A59BE03F532C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2CB8-A907-45D9-95A2-961EC1876D36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56EB-ED96-4733-BE81-599578F8AFEE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AAD-0ED0-4F46-93F2-513F80EB1B13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E23-73A1-4B62-8A52-2313912882DC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AABA-528C-42C4-8EE4-AB5C14AD6854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B94F-7B83-4D17-92AB-C1782C80BF0C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212-9532-49C7-80BC-8A7E385F726E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88E8-5CBD-419E-89DB-511DC427FE0B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190B-6AB6-4A80-A99B-AEB0015B6D2E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C30-7DAC-40D9-8158-198D83BB7FA2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C335-C9AA-4013-B17B-3F6E2F9898FA}" type="datetime1">
              <a:rPr lang="zh-TW" altLang="en-US" smtClean="0"/>
              <a:pPr/>
              <a:t>2014/6/3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-defined_networking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 Implementation and Analysis of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-based Bandwidth Aggregation Routers in Heterogeneous Networks 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學生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賴意姍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指導老師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吳坤熹 老師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547664" y="836712"/>
            <a:ext cx="549862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異質網路中基於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/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頻寬聚集路由器實作與分析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/>
              <a:t>背景知識</a:t>
            </a:r>
            <a:r>
              <a:rPr lang="en-US" altLang="zh-TW" sz="3600" dirty="0" smtClean="0"/>
              <a:t>(cont.)-</a:t>
            </a:r>
            <a:r>
              <a:rPr lang="en-US" altLang="zh-TW" sz="3600" dirty="0" err="1" smtClean="0"/>
              <a:t>Ryu</a:t>
            </a:r>
            <a:r>
              <a:rPr lang="en-US" altLang="zh-TW" sz="3600" dirty="0" smtClean="0"/>
              <a:t> </a:t>
            </a:r>
            <a:r>
              <a:rPr lang="en-US" altLang="zh-TW" sz="3600" dirty="0" err="1" smtClean="0"/>
              <a:t>OpenFlow</a:t>
            </a:r>
            <a:r>
              <a:rPr lang="en-US" altLang="zh-TW" sz="3600" dirty="0" smtClean="0"/>
              <a:t> </a:t>
            </a:r>
            <a:r>
              <a:rPr lang="en-US" altLang="zh-TW" sz="3600" dirty="0" smtClean="0"/>
              <a:t>Controller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 descr="Ryu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348880"/>
            <a:ext cx="5040560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Multihoming</a:t>
            </a:r>
            <a:r>
              <a:rPr lang="en-US" altLang="zh-TW" dirty="0" smtClean="0"/>
              <a:t> </a:t>
            </a:r>
            <a:r>
              <a:rPr lang="zh-TW" altLang="zh-TW" dirty="0" smtClean="0"/>
              <a:t>技術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冗餘備援</a:t>
            </a:r>
            <a:r>
              <a:rPr lang="en-US" altLang="zh-TW" dirty="0" smtClean="0"/>
              <a:t>( Redundant Link 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圖片 4" descr="BR-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564904"/>
            <a:ext cx="6772275" cy="3392413"/>
          </a:xfrm>
          <a:prstGeom prst="rect">
            <a:avLst/>
          </a:prstGeom>
        </p:spPr>
      </p:pic>
      <p:pic>
        <p:nvPicPr>
          <p:cNvPr id="7" name="內容版面配置區 4" descr="BR-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2420888"/>
            <a:ext cx="6772275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Multihoming</a:t>
            </a:r>
            <a:r>
              <a:rPr lang="en-US" altLang="zh-TW" dirty="0" smtClean="0"/>
              <a:t> </a:t>
            </a:r>
            <a:r>
              <a:rPr lang="zh-TW" altLang="zh-TW" dirty="0" smtClean="0"/>
              <a:t>技術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負載平衡</a:t>
            </a:r>
            <a:r>
              <a:rPr lang="en-US" altLang="zh-TW" dirty="0" smtClean="0"/>
              <a:t>( Load Balance )</a:t>
            </a:r>
          </a:p>
          <a:p>
            <a:pPr lvl="1"/>
            <a:r>
              <a:rPr lang="zh-TW" altLang="zh-TW" dirty="0" smtClean="0"/>
              <a:t>循環分配</a:t>
            </a:r>
            <a:r>
              <a:rPr lang="en-US" altLang="zh-TW" dirty="0" smtClean="0"/>
              <a:t>(Round-Robin)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最少流量者優先分配</a:t>
            </a:r>
            <a:r>
              <a:rPr lang="en-US" altLang="zh-TW" dirty="0" smtClean="0"/>
              <a:t>(Least Traffic)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最少連線者優先分配</a:t>
            </a:r>
            <a:r>
              <a:rPr lang="en-US" altLang="zh-TW" dirty="0" smtClean="0"/>
              <a:t>(Least User)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最快回應時間優先分配</a:t>
            </a:r>
            <a:r>
              <a:rPr lang="en-US" altLang="zh-TW" dirty="0" smtClean="0"/>
              <a:t>(Response Time)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權重分配</a:t>
            </a:r>
            <a:r>
              <a:rPr lang="en-US" altLang="zh-TW" dirty="0" smtClean="0"/>
              <a:t>(Weight Round-Robin)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使用成本分配</a:t>
            </a:r>
            <a:r>
              <a:rPr lang="en-US" altLang="zh-TW" dirty="0" smtClean="0"/>
              <a:t>(Cost)</a:t>
            </a:r>
            <a:endParaRPr lang="zh-TW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相關</a:t>
            </a:r>
            <a:r>
              <a:rPr lang="zh-TW" altLang="en-US" dirty="0" smtClean="0"/>
              <a:t>研究</a:t>
            </a:r>
            <a:r>
              <a:rPr lang="en-US" altLang="zh-TW" dirty="0" smtClean="0"/>
              <a:t>-</a:t>
            </a:r>
            <a:r>
              <a:rPr lang="en-US" altLang="zh-TW" dirty="0" smtClean="0"/>
              <a:t> Distributed Route Control  to Load Balance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5" name="內容版面配置區 7" descr="201405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556792"/>
            <a:ext cx="6049430" cy="46122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0" y="648866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[3][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相關研究 </a:t>
            </a:r>
            <a:r>
              <a:rPr lang="en-US" altLang="zh-TW" dirty="0" smtClean="0"/>
              <a:t>-LABERIO</a:t>
            </a:r>
            <a:endParaRPr lang="zh-TW" altLang="en-US" dirty="0"/>
          </a:p>
        </p:txBody>
      </p:sp>
      <p:pic>
        <p:nvPicPr>
          <p:cNvPr id="7" name="內容版面配置區 6" descr="20140522-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10830" y="1700808"/>
            <a:ext cx="6861570" cy="454968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0" y="648866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[5]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網路拓撲架構圖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6" name="內容版面配置區 5" descr="架構v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1268760"/>
            <a:ext cx="6336704" cy="55742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類別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>
                          <a:latin typeface="標楷體" pitchFamily="65" charset="-120"/>
                          <a:ea typeface="標楷體" pitchFamily="65" charset="-120"/>
                        </a:rPr>
                        <a:t>功能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SwitchFeatures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Controller and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Switch </a:t>
                      </a:r>
                      <a:r>
                        <a:rPr lang="zh-TW" altLang="en-US" baseline="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建立連線時就給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rule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FlowStatsReply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查看每個</a:t>
                      </a:r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Switch Flow</a:t>
                      </a:r>
                      <a:r>
                        <a:rPr lang="zh-TW" alt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使用流量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PortStats</a:t>
                      </a:r>
                      <a:endParaRPr lang="zh-TW" alt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查看每個</a:t>
                      </a:r>
                      <a:r>
                        <a:rPr lang="zh-TW" altLang="en-US" dirty="0" smtClean="0"/>
                        <a:t> </a:t>
                      </a: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Switch Port 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狀態使用流量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PacketIn</a:t>
                      </a:r>
                      <a:endParaRPr lang="zh-TW" alt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當</a:t>
                      </a:r>
                      <a:r>
                        <a:rPr lang="zh-TW" altLang="en-US" baseline="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Switch 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收到封包，如果沒有比對到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rule 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就在封包加上 </a:t>
                      </a:r>
                      <a:r>
                        <a:rPr lang="en-US" altLang="zh-TW" baseline="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OpenFlow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header </a:t>
                      </a:r>
                      <a:r>
                        <a:rPr lang="zh-TW" altLang="en-US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給 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Controller</a:t>
                      </a:r>
                      <a:endParaRPr lang="en-US" altLang="zh-TW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70:5A:B6:E9:14:5C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PC1→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196752"/>
            <a:ext cx="8229600" cy="44543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R1→Controller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196752"/>
            <a:ext cx="8229600" cy="44543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  <a:endParaRPr lang="en-US" altLang="zh-TW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Controller→R1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196752"/>
            <a:ext cx="8229600" cy="44543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隨著網路應用多樣化</a:t>
            </a:r>
            <a:r>
              <a:rPr lang="zh-TW" altLang="en-US" dirty="0" smtClean="0"/>
              <a:t>，在</a:t>
            </a:r>
            <a:r>
              <a:rPr lang="zh-TW" altLang="en-US" dirty="0" smtClean="0"/>
              <a:t>校園或企業網路中，不在是</a:t>
            </a:r>
            <a:r>
              <a:rPr lang="zh-TW" altLang="en-US" dirty="0" smtClean="0"/>
              <a:t>像過去傳輸文字而演進</a:t>
            </a:r>
            <a:r>
              <a:rPr lang="zh-TW" altLang="en-US" dirty="0" smtClean="0"/>
              <a:t>到即時訊息，因此所面臨頻寬不足的問題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對於增加網路</a:t>
            </a:r>
            <a:r>
              <a:rPr lang="zh-TW" altLang="en-US" dirty="0" smtClean="0"/>
              <a:t>頻</a:t>
            </a:r>
            <a:r>
              <a:rPr lang="zh-TW" altLang="en-US" dirty="0" smtClean="0"/>
              <a:t>寬取得分非常方便，</a:t>
            </a:r>
            <a:r>
              <a:rPr lang="zh-TW" altLang="en-US" dirty="0" smtClean="0"/>
              <a:t>可</a:t>
            </a:r>
            <a:r>
              <a:rPr lang="zh-TW" altLang="en-US" dirty="0" smtClean="0"/>
              <a:t>向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ISP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dirty="0" smtClean="0"/>
              <a:t>要求</a:t>
            </a:r>
            <a:r>
              <a:rPr lang="zh-TW" altLang="en-US" dirty="0" smtClean="0"/>
              <a:t>提升本身上網頻寬</a:t>
            </a:r>
            <a:r>
              <a:rPr lang="zh-TW" altLang="en-US" dirty="0" smtClean="0"/>
              <a:t>或者向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ISP</a:t>
            </a:r>
            <a:r>
              <a:rPr lang="zh-TW" altLang="en-US" dirty="0" smtClean="0"/>
              <a:t> 增加</a:t>
            </a:r>
            <a:r>
              <a:rPr lang="zh-TW" altLang="en-US" dirty="0" smtClean="0"/>
              <a:t>幾條對外線路增加頻寬。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163.22.21.84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00:d0:41:c4:c0:62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R1→SAPIDO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內容版面配置區 6" descr="流程v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196752"/>
            <a:ext cx="8229600" cy="44543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pic>
        <p:nvPicPr>
          <p:cNvPr id="6" name="內容版面配置區 5" descr="packet_inv4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7" y="1196751"/>
            <a:ext cx="7056785" cy="5536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R1 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1772816"/>
          <a:ext cx="9144000" cy="1294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4239"/>
                <a:gridCol w="3644437"/>
                <a:gridCol w="3535324"/>
              </a:tblGrid>
              <a:tr h="3575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ipv4_src=172.16.1.0/24 ,</a:t>
                      </a:r>
                      <a:b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ipv4_dst=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172.16.1.0/24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altLang="zh-TW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3221189"/>
          <a:ext cx="9144000" cy="3057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4239"/>
                <a:gridCol w="3644437"/>
                <a:gridCol w="3535324"/>
              </a:tblGrid>
              <a:tr h="3575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ipv4_src=172.16.1.1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=00:22:B0:03:D0:4B,</a:t>
                      </a:r>
                      <a:b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=00:d0:41:cb:7b:e9,</a:t>
                      </a:r>
                    </a:p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ipv4_src=192.168.2.2,Output:3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20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ipv4_src=172.16.1.2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=44:87:FC:41:6C:0B,</a:t>
                      </a:r>
                      <a:b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=00:d0:41:c4:c0:62,</a:t>
                      </a:r>
                    </a:p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ipv4_src=192.168.1.2,Output:1</a:t>
                      </a:r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Any</a:t>
                      </a:r>
                      <a:endParaRPr lang="en-US" altLang="zh-TW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</a:t>
            </a:r>
            <a:r>
              <a:rPr lang="en-US" altLang="zh-TW" dirty="0" smtClean="0"/>
              <a:t>R2 </a:t>
            </a:r>
            <a:r>
              <a:rPr lang="en-US" altLang="zh-TW" dirty="0" smtClean="0"/>
              <a:t>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1412776"/>
          <a:ext cx="9144000" cy="1294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4239"/>
                <a:gridCol w="3644437"/>
                <a:gridCol w="3535324"/>
              </a:tblGrid>
              <a:tr h="3575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0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ipv4_src=172.16.2.0/24 ,</a:t>
                      </a:r>
                      <a:b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ipv4_dst=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172.16.2.0/24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altLang="zh-TW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57027"/>
              </p:ext>
            </p:extLst>
          </p:nvPr>
        </p:nvGraphicFramePr>
        <p:xfrm>
          <a:off x="0" y="2882089"/>
          <a:ext cx="9144000" cy="3396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4239"/>
                <a:gridCol w="3644437"/>
                <a:gridCol w="3535324"/>
              </a:tblGrid>
              <a:tr h="3575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Table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20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ipv4_src=172.16.2.2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=44:87:FC:41:6C:0B,</a:t>
                      </a:r>
                      <a:b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=00:d0:41:c4:c0:62,</a:t>
                      </a:r>
                    </a:p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ipv4_src=192.168.3.2,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Output:1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20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ipv4_src=172.16.2.1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=00:22:B0:03:D0:4B,</a:t>
                      </a:r>
                      <a:b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=00:d0:41:cb:7b:e9,</a:t>
                      </a:r>
                    </a:p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ipv4_src=192.168.4.2,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Output:3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55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Any</a:t>
                      </a:r>
                      <a:endParaRPr lang="en-US" altLang="zh-TW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硬體規格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Ryu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3.6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v1.3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OpenvSwitch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1.11.0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SAPIDO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10/100 Mbps (MB-1112)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Ver2.0.28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Switch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HP 1410-24G Switch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PC1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Windows 7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Gigabit Ethernet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指標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Throughput(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iperf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 rate(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iperf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實驗架構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二台路由器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Client 1: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Windows 7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Server: FreeBSD 9.0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Controller/Client 2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R1(Chunghwa):CentOS 6.4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  <p:pic>
        <p:nvPicPr>
          <p:cNvPr id="6" name="圖片 5" descr="效能實驗架構-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653136"/>
            <a:ext cx="7632848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(cont.)-Throughput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圖表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縱軸：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Throughput(kbps)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橫軸：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Time(sec)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紅色：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1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藍色：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2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(cont.)-Packet loss rate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圖表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縱軸：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 rate(%)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橫軸：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Size(bytes)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紅色：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1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藍色：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2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提供一個中小企業都能自動化使用負載平衡，無需讓網路管理者來手動設定，減少額外的成本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例如：人力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提出使用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概念實作出一個具有動態路由負載平衡功能。</a:t>
            </a:r>
            <a:endParaRPr lang="en-US" altLang="zh-TW" dirty="0" smtClean="0"/>
          </a:p>
          <a:p>
            <a:r>
              <a:rPr lang="zh-TW" altLang="en-US" dirty="0" smtClean="0"/>
              <a:t>實作環境無需整個網路環境都使用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</a:t>
            </a:r>
            <a:r>
              <a:rPr lang="en-US" altLang="zh-TW" dirty="0" smtClean="0"/>
              <a:t>.)- 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內容版面配置區 5" descr="圖1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600200"/>
            <a:ext cx="87129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未來展望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</a:t>
            </a:r>
            <a:r>
              <a:rPr lang="zh-TW" altLang="en-US" dirty="0" smtClean="0"/>
              <a:t> 中間多加一條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zh-TW" altLang="en-US" dirty="0" smtClean="0"/>
              <a:t>，如果判斷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en-US" altLang="zh-TW" dirty="0" smtClean="0"/>
              <a:t> </a:t>
            </a:r>
            <a:r>
              <a:rPr lang="zh-TW" altLang="en-US" dirty="0" smtClean="0"/>
              <a:t>這個路由器對外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Link(s)</a:t>
            </a:r>
            <a:r>
              <a:rPr lang="en-US" altLang="zh-TW" dirty="0" smtClean="0"/>
              <a:t> </a:t>
            </a:r>
            <a:r>
              <a:rPr lang="zh-TW" altLang="en-US" dirty="0" smtClean="0"/>
              <a:t>超過一定的流量時，可以將部分封包導向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en-US" altLang="zh-TW" dirty="0" smtClean="0"/>
              <a:t> </a:t>
            </a:r>
            <a:r>
              <a:rPr lang="zh-TW" altLang="en-US" dirty="0" smtClean="0"/>
              <a:t>對外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Link(s)</a:t>
            </a:r>
            <a:r>
              <a:rPr lang="zh-TW" altLang="en-US" dirty="0" smtClean="0"/>
              <a:t>上，繼續運作。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[1]	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Software Defined Networking, [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http://en.wikipedia.org/wiki/Software-defined_networking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Switch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Speciﬁcation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Version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1.3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. 25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lvl="0"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[3]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	A.S.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Sairam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Barua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“Load Balancing Inbound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Trafﬁc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Multihomed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Stub Autonomous Systems,” Jan. 2009.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[4]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	A.S.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Sairam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Barua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“Distributed Route Control Schemes to Load Balance Incoming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Trafﬁc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Multihomed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Stub Networks,” Jan. 2010.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[5]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	H. Long, Y.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Guo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F. Tang, “LABERIO: Dynamic load-balanced routing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-enabled networks,” Mar. 2013.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[6]</a:t>
            </a:r>
          </a:p>
          <a:p>
            <a:pPr>
              <a:buNone/>
            </a:pP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Demonstration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(cont.)-Storyboard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內容版面配置區 6" descr="圖2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600200"/>
            <a:ext cx="8208911" cy="4606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(cont.)-Storyboard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內容版面配置區 5" descr="圖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600200"/>
            <a:ext cx="820891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研究動機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邊界負載平衡路</a:t>
            </a:r>
            <a:r>
              <a:rPr lang="zh-TW" altLang="en-US" dirty="0" smtClean="0"/>
              <a:t>由</a:t>
            </a:r>
            <a:r>
              <a:rPr lang="zh-TW" altLang="en-US" dirty="0" smtClean="0"/>
              <a:t>器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Border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Load Balance Router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dirty="0" smtClean="0"/>
              <a:t>的</a:t>
            </a:r>
            <a:r>
              <a:rPr lang="zh-TW" altLang="en-US" dirty="0" smtClean="0"/>
              <a:t>設定過於</a:t>
            </a:r>
            <a:r>
              <a:rPr lang="zh-TW" altLang="en-US" dirty="0" smtClean="0"/>
              <a:t>繁複。</a:t>
            </a:r>
            <a:endParaRPr lang="en-US" altLang="zh-TW" dirty="0" smtClean="0"/>
          </a:p>
          <a:p>
            <a:r>
              <a:rPr lang="zh-TW" altLang="en-US" dirty="0" smtClean="0"/>
              <a:t>提供</a:t>
            </a:r>
            <a:r>
              <a:rPr lang="zh-TW" altLang="en-US" dirty="0" smtClean="0"/>
              <a:t>一個架構讓中小企業公司都適用。</a:t>
            </a:r>
            <a:endParaRPr lang="en-US" altLang="zh-TW" dirty="0" smtClean="0"/>
          </a:p>
          <a:p>
            <a:r>
              <a:rPr lang="zh-TW" altLang="en-US" dirty="0" smtClean="0"/>
              <a:t>網路管理人員或研究人員可自行定義自家網路環境，布局限在於一個軟硬體設備上。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背景</a:t>
            </a:r>
            <a:r>
              <a:rPr lang="zh-TW" altLang="en-US" dirty="0" smtClean="0"/>
              <a:t>知識</a:t>
            </a:r>
            <a:r>
              <a:rPr lang="en-US" altLang="zh-TW" dirty="0" smtClean="0"/>
              <a:t>-Software-Defined</a:t>
            </a:r>
            <a:r>
              <a:rPr lang="zh-TW" altLang="en-US" dirty="0" smtClean="0"/>
              <a:t> </a:t>
            </a:r>
            <a:r>
              <a:rPr lang="en-US" altLang="zh-TW" dirty="0" smtClean="0"/>
              <a:t>Networking </a:t>
            </a:r>
            <a:r>
              <a:rPr lang="en-US" altLang="zh-TW" dirty="0" smtClean="0"/>
              <a:t> (SDN)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圖片 6" descr="OpenFlow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780928"/>
            <a:ext cx="6877050" cy="346516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0" y="6488668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[1]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圖片 5" descr="controller1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348880"/>
            <a:ext cx="4032448" cy="379765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0" y="648866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[2]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Table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 descr="rule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1720" y="2852936"/>
            <a:ext cx="5229225" cy="3739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31630</TotalTime>
  <Words>2015</Words>
  <Application>Microsoft Office PowerPoint</Application>
  <PresentationFormat>如螢幕大小 (4:3)</PresentationFormat>
  <Paragraphs>295</Paragraphs>
  <Slides>32</Slides>
  <Notes>27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 The Implementation and Analysis of OpenFlow-based Bandwidth Aggregation Routers in Heterogeneous Networks </vt:lpstr>
      <vt:lpstr>研究背景</vt:lpstr>
      <vt:lpstr>研究背景(cont.)- Storyboard</vt:lpstr>
      <vt:lpstr>研究背景(cont.)-Storyboard</vt:lpstr>
      <vt:lpstr>研究背景(cont.)-Storyboard</vt:lpstr>
      <vt:lpstr>研究動機</vt:lpstr>
      <vt:lpstr>背景知識-Software-Defined Networking  (SDN)</vt:lpstr>
      <vt:lpstr>背景知識(cont.)-OpenFlow</vt:lpstr>
      <vt:lpstr>背景知識(cont.)-OpenFlow </vt:lpstr>
      <vt:lpstr>背景知識(cont.)-Ryu OpenFlow Controller</vt:lpstr>
      <vt:lpstr>背景知識-Multihoming 技術</vt:lpstr>
      <vt:lpstr>背景知識(cont.)-Multihoming 技術</vt:lpstr>
      <vt:lpstr>相關研究- Distributed Route Control  to Load Balance </vt:lpstr>
      <vt:lpstr>相關研究 -LABERIO</vt:lpstr>
      <vt:lpstr>網路拓撲架構圖</vt:lpstr>
      <vt:lpstr>系統實作-OpenFlow 功能介紹</vt:lpstr>
      <vt:lpstr>系統實作(cont.)-環境</vt:lpstr>
      <vt:lpstr>系統實作(cont.)-環境</vt:lpstr>
      <vt:lpstr>系統實作(cont.)-環境</vt:lpstr>
      <vt:lpstr>系統實作(cont.)-環境</vt:lpstr>
      <vt:lpstr>系統實作(cont.)-演算法</vt:lpstr>
      <vt:lpstr>系統實作(cont.)- R1 Flow tables</vt:lpstr>
      <vt:lpstr>系統實作(cont.)- R2 Flow tables</vt:lpstr>
      <vt:lpstr>系統實作(cont.)-硬體規格</vt:lpstr>
      <vt:lpstr>效能量測</vt:lpstr>
      <vt:lpstr>效能量測(cont.)-實驗架構</vt:lpstr>
      <vt:lpstr>效能量測(cont.)-Throughput</vt:lpstr>
      <vt:lpstr>效能量測(cont.)-Packet loss rate</vt:lpstr>
      <vt:lpstr>結論</vt:lpstr>
      <vt:lpstr>未來展望</vt:lpstr>
      <vt:lpstr>參考文獻</vt:lpstr>
      <vt:lpstr>Demonstration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sandra</dc:creator>
  <cp:lastModifiedBy>sandra</cp:lastModifiedBy>
  <cp:revision>818</cp:revision>
  <dcterms:created xsi:type="dcterms:W3CDTF">2014-03-29T00:46:19Z</dcterms:created>
  <dcterms:modified xsi:type="dcterms:W3CDTF">2014-06-04T05:57:27Z</dcterms:modified>
</cp:coreProperties>
</file>