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75" r:id="rId4"/>
    <p:sldId id="292" r:id="rId5"/>
    <p:sldId id="296" r:id="rId6"/>
    <p:sldId id="293" r:id="rId7"/>
    <p:sldId id="294" r:id="rId8"/>
    <p:sldId id="295" r:id="rId9"/>
    <p:sldId id="283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18" autoAdjust="0"/>
  </p:normalViewPr>
  <p:slideViewPr>
    <p:cSldViewPr snapToGrid="0">
      <p:cViewPr varScale="1">
        <p:scale>
          <a:sx n="74" d="100"/>
          <a:sy n="74" d="100"/>
        </p:scale>
        <p:origin x="2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729-CA45-4FB5-9AF5-414B73A0DB4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2173-D59C-48EC-9E38-25D0D61A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6C51-AA04-453B-BB23-7F071BB56BE4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7C57-6E96-4A9C-B866-BD6558C83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以</a:t>
            </a:r>
            <a:r>
              <a:rPr lang="en-US" altLang="zh-TW" sz="1200" dirty="0" smtClean="0"/>
              <a:t>OpenFlow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</a:rPr>
              <a:t>使多區域網路共用同一入侵偵測系統機制 </a:t>
            </a:r>
            <a:r>
              <a:rPr lang="zh-TW" altLang="en-US" sz="1200" dirty="0" smtClean="0"/>
              <a:t>之實作 </a:t>
            </a:r>
            <a:r>
              <a:rPr lang="en-US" altLang="zh-TW" sz="1200" dirty="0" smtClean="0"/>
              <a:t>-&gt;</a:t>
            </a:r>
            <a:r>
              <a:rPr lang="zh-TW" altLang="en-US" sz="1200" dirty="0" smtClean="0"/>
              <a:t> 第一版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7C57-6E96-4A9C-B866-BD6558C83B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Intrusion prevention system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入侵防禦系統，可以突破傳統防火牆的限制執行深層檢測，檢視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TCP/IP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訊協定的應用層，「深層檢測」的技術能讓這些惡意攻擊的網路封包無所遁形，並在發現這類惡意攻擊封包時，即時將它們丟棄，而之後與這些惡意封包相關的所有封包都會被直接丟棄，不需要再作檢查；如此惡意攻擊封包便無法進入網路，達到「主動防禦」的功能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隨著網路攻擊方式的多樣化，在校園或企業網路中，網管人員都會在網路出入口架設防火牆以阻擋來自外部網路的攻擊。</a:t>
            </a:r>
            <a:endParaRPr lang="en-US" altLang="zh-TW" dirty="0" smtClean="0"/>
          </a:p>
          <a:p>
            <a:r>
              <a:rPr lang="zh-TW" altLang="en-US" dirty="0" smtClean="0"/>
              <a:t>防火牆只能檢查簡單的連線，無法更深層檢測封包內容，因此有些校園或企業網路採用入侵防禦系統</a:t>
            </a:r>
            <a:r>
              <a:rPr lang="en-US" altLang="zh-TW" dirty="0" smtClean="0"/>
              <a:t>(Intrusion Prevention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System, IPS)</a:t>
            </a:r>
            <a:r>
              <a:rPr lang="zh-TW" altLang="en-US" dirty="0" smtClean="0"/>
              <a:t>，主動防禦惡意封包。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7C57-6E96-4A9C-B866-BD6558C83B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7C57-6E96-4A9C-B866-BD6558C83B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59C5-B5E0-4993-BBF8-4E74531EBC3B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23812"/>
            <a:ext cx="2057400" cy="365125"/>
          </a:xfrm>
        </p:spPr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E798-5636-41F4-AB2E-23FD99540846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A08-61F9-46C7-8957-2EF3F22CDFBE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72"/>
            <a:ext cx="78867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635"/>
            <a:ext cx="7886700" cy="502171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37F0-7B37-4F5E-B3DD-E7234D41F68E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DFKai-SB" panose="03000509000000000000" pitchFamily="65" charset="-120"/>
                <a:ea typeface="DFKai-SB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A384-A217-47D9-B9B9-782B9AA57B30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DFBC-FC48-41E4-BB0B-0239CC0CB2A0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5491-5593-4E76-BE54-1B3D7E8EA497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DBED-BED2-4813-A5B0-36F081FAC691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6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A52-CE0A-461B-AA24-21FA20290134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9005-A82C-48BD-941A-1AAF0A691458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63CA-1E04-482C-835B-2E44CA9A2447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D432-CC0C-4A2A-AB64-47EB3DEA4EE8}" type="datetime1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CDEC-9C8A-4F10-887F-AB55F303D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0708" y="853440"/>
            <a:ext cx="8458200" cy="307446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n-cs"/>
              </a:rPr>
              <a:t>內部網路防禦系統的解決方案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+mn-cs"/>
              </a:rPr>
              <a:t>INTERNAL GILLNET</a:t>
            </a:r>
            <a:endParaRPr lang="en-US" sz="3200" dirty="0"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485523"/>
            <a:ext cx="6858000" cy="165576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隊名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網路變形金剛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</a:t>
            </a:r>
            <a:r>
              <a:rPr lang="zh-TW" altLang="en-US" dirty="0"/>
              <a:t>獻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2013 South Korea </a:t>
            </a:r>
            <a:r>
              <a:rPr lang="en-US" sz="2000" dirty="0" err="1" smtClean="0"/>
              <a:t>cyberattack</a:t>
            </a:r>
            <a:r>
              <a:rPr lang="en-US" sz="2000" dirty="0" smtClean="0"/>
              <a:t>, </a:t>
            </a:r>
            <a:r>
              <a:rPr lang="en-US" sz="2000" dirty="0"/>
              <a:t>[http://en.wikipedia.org/wiki/2013_South_Korea_cyberattack]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Haiwei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Xiaoping, and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Yiqi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"Design of the multi-level security network switch system which restricts covert channel," in Communication Software and Networks (ICCSN), 2011 IEEE 3rd International Conference on, 2011, pp. 233-237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Juba, H.-H. Huang, and K. Kawagoe, "Dynamic Isolation of Network Devices Using OpenFlow for Keeping LAN Secure from Intra-LAN Attack,"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Science, vol. 22, pp. 810-819, 2013.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"/>
            <a:ext cx="9144000" cy="6389323"/>
          </a:xfrm>
        </p:spPr>
      </p:pic>
    </p:spTree>
    <p:extLst>
      <p:ext uri="{BB962C8B-B14F-4D97-AF65-F5344CB8AC3E}">
        <p14:creationId xmlns:p14="http://schemas.microsoft.com/office/powerpoint/2010/main" val="2217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在傳統線路架構底下，防火牆擺放位置很難阻檔區域網路間的攻擊</a:t>
            </a:r>
            <a:endParaRPr lang="en-US" dirty="0"/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45593"/>
            <a:ext cx="7906861" cy="30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一般解法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24907"/>
            <a:ext cx="7886700" cy="5021716"/>
          </a:xfrm>
        </p:spPr>
        <p:txBody>
          <a:bodyPr/>
          <a:lstStyle/>
          <a:p>
            <a:r>
              <a:rPr lang="zh-TW" altLang="en-US" dirty="0" smtClean="0"/>
              <a:t>缺點：成本</a:t>
            </a:r>
            <a:r>
              <a:rPr lang="zh-TW" altLang="en-US" dirty="0" smtClean="0"/>
              <a:t>高、防禦死角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圖片 6" descr="普通解法防禦入侵機制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3530"/>
            <a:ext cx="9144000" cy="37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Internal Gillnet </a:t>
            </a:r>
            <a:r>
              <a:rPr lang="zh-TW" altLang="en-US" dirty="0" smtClean="0"/>
              <a:t>拓樸架構圖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保有原有的</a:t>
            </a:r>
            <a:r>
              <a:rPr lang="en-US" altLang="zh-TW" dirty="0" smtClean="0">
                <a:solidFill>
                  <a:srgbClr val="0070C0"/>
                </a:solidFill>
              </a:rPr>
              <a:t>Router</a:t>
            </a:r>
            <a:r>
              <a:rPr lang="zh-TW" altLang="en-US" dirty="0" smtClean="0">
                <a:solidFill>
                  <a:srgbClr val="0070C0"/>
                </a:solidFill>
              </a:rPr>
              <a:t>加上</a:t>
            </a:r>
            <a:r>
              <a:rPr lang="en-US" altLang="zh-TW" dirty="0" smtClean="0">
                <a:solidFill>
                  <a:srgbClr val="0070C0"/>
                </a:solidFill>
              </a:rPr>
              <a:t>Controller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新增</a:t>
            </a:r>
            <a:r>
              <a:rPr lang="en-US" altLang="zh-TW" dirty="0" smtClean="0">
                <a:solidFill>
                  <a:srgbClr val="FF0000"/>
                </a:solidFill>
              </a:rPr>
              <a:t>Router</a:t>
            </a:r>
            <a:r>
              <a:rPr lang="zh-TW" altLang="en-US" dirty="0" smtClean="0">
                <a:solidFill>
                  <a:srgbClr val="FF0000"/>
                </a:solidFill>
              </a:rPr>
              <a:t>和</a:t>
            </a:r>
            <a:r>
              <a:rPr lang="en-US" altLang="zh-TW" dirty="0" smtClean="0">
                <a:solidFill>
                  <a:srgbClr val="FF0000"/>
                </a:solidFill>
              </a:rPr>
              <a:t>IPS</a:t>
            </a:r>
            <a:r>
              <a:rPr lang="zh-TW" altLang="en-US" dirty="0" smtClean="0">
                <a:solidFill>
                  <a:srgbClr val="FF0000"/>
                </a:solidFill>
              </a:rPr>
              <a:t>中間的</a:t>
            </a:r>
            <a:r>
              <a:rPr lang="en-US" altLang="zh-TW" dirty="0" smtClean="0">
                <a:solidFill>
                  <a:srgbClr val="FF0000"/>
                </a:solidFill>
              </a:rPr>
              <a:t>switch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Switch</a:t>
            </a:r>
            <a:r>
              <a:rPr lang="zh-TW" altLang="en-US" dirty="0" smtClean="0">
                <a:solidFill>
                  <a:srgbClr val="00B050"/>
                </a:solidFill>
              </a:rPr>
              <a:t>換成</a:t>
            </a:r>
            <a:r>
              <a:rPr lang="en-US" altLang="zh-TW" dirty="0" err="1" smtClean="0">
                <a:solidFill>
                  <a:srgbClr val="00B050"/>
                </a:solidFill>
              </a:rPr>
              <a:t>OpenFlow</a:t>
            </a:r>
            <a:r>
              <a:rPr lang="en-US" altLang="zh-TW" dirty="0" smtClean="0">
                <a:solidFill>
                  <a:srgbClr val="00B050"/>
                </a:solidFill>
              </a:rPr>
              <a:t> switch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圖片 4" descr="opf架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3536"/>
            <a:ext cx="9144000" cy="371274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4031087" y="4185634"/>
            <a:ext cx="1030310" cy="94015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177307" y="4185634"/>
            <a:ext cx="1236372" cy="10431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429555" y="2936383"/>
            <a:ext cx="1300766" cy="38898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</a:t>
            </a:r>
            <a:r>
              <a:rPr lang="zh-TW" altLang="en-US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Island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C:\Users\Nillson\Google 雲端硬碟\SDN contest\image\image\Is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705" y="2217738"/>
            <a:ext cx="7226660" cy="262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NAT</a:t>
            </a:r>
            <a:endParaRPr lang="zh-TW" altLang="en-US" dirty="0"/>
          </a:p>
        </p:txBody>
      </p:sp>
      <p:pic>
        <p:nvPicPr>
          <p:cNvPr id="6" name="內容版面配置區 5" descr="opf架構-na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32659"/>
            <a:ext cx="9144000" cy="273806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</a:t>
            </a:r>
            <a:r>
              <a:rPr lang="zh-TW" altLang="en-US" dirty="0" smtClean="0"/>
              <a:t> </a:t>
            </a:r>
            <a:r>
              <a:rPr lang="en-US" altLang="zh-TW" dirty="0" smtClean="0"/>
              <a:t>tunnel</a:t>
            </a:r>
            <a:endParaRPr lang="zh-TW" altLang="en-US" dirty="0"/>
          </a:p>
        </p:txBody>
      </p:sp>
      <p:pic>
        <p:nvPicPr>
          <p:cNvPr id="5" name="內容版面配置區 4" descr="opf架構-g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677002"/>
            <a:ext cx="9144001" cy="28278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低成本</a:t>
            </a:r>
            <a:endParaRPr lang="en-US" altLang="zh-TW" dirty="0" smtClean="0"/>
          </a:p>
          <a:p>
            <a:r>
              <a:rPr lang="zh-TW" altLang="en-US" dirty="0" smtClean="0"/>
              <a:t>防禦無死角</a:t>
            </a:r>
            <a:endParaRPr lang="en-US" altLang="zh-TW" dirty="0" smtClean="0"/>
          </a:p>
          <a:p>
            <a:r>
              <a:rPr lang="zh-TW" altLang="en-US" dirty="0" smtClean="0"/>
              <a:t>可彈性</a:t>
            </a:r>
            <a:endParaRPr lang="en-US" altLang="zh-TW" dirty="0" smtClean="0"/>
          </a:p>
          <a:p>
            <a:r>
              <a:rPr lang="zh-TW" altLang="en-US" dirty="0" smtClean="0"/>
              <a:t>兼容</a:t>
            </a:r>
            <a:r>
              <a:rPr lang="zh-TW" altLang="en-US" dirty="0"/>
              <a:t>性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CDEC-9C8A-4F10-887F-AB55F303D4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7796</TotalTime>
  <Words>392</Words>
  <Application>Microsoft Office PowerPoint</Application>
  <PresentationFormat>如螢幕大小 (4:3)</PresentationFormat>
  <Paragraphs>41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新細明體</vt:lpstr>
      <vt:lpstr>DFKai-SB</vt:lpstr>
      <vt:lpstr>DFKai-SB</vt:lpstr>
      <vt:lpstr>Arial</vt:lpstr>
      <vt:lpstr>Calibri</vt:lpstr>
      <vt:lpstr>Calibri Light</vt:lpstr>
      <vt:lpstr>Times New Roman</vt:lpstr>
      <vt:lpstr>Office 佈景主題</vt:lpstr>
      <vt:lpstr>內部網路防禦系統的解決方案  INTERNAL GILLNET</vt:lpstr>
      <vt:lpstr>PowerPoint 簡報</vt:lpstr>
      <vt:lpstr>動機</vt:lpstr>
      <vt:lpstr>一般解法</vt:lpstr>
      <vt:lpstr>Internal Gillnet 拓樸架構圖</vt:lpstr>
      <vt:lpstr>問題</vt:lpstr>
      <vt:lpstr>NAT</vt:lpstr>
      <vt:lpstr>GRE tunnel</vt:lpstr>
      <vt:lpstr>結論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Hsiang-Ting Fang</dc:creator>
  <cp:lastModifiedBy>vera</cp:lastModifiedBy>
  <cp:revision>119</cp:revision>
  <dcterms:created xsi:type="dcterms:W3CDTF">2014-04-16T13:47:36Z</dcterms:created>
  <dcterms:modified xsi:type="dcterms:W3CDTF">2014-10-13T15:59:17Z</dcterms:modified>
</cp:coreProperties>
</file>