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2"/>
  </p:sldMasterIdLst>
  <p:notesMasterIdLst>
    <p:notesMasterId r:id="rId15"/>
  </p:notesMasterIdLst>
  <p:sldIdLst>
    <p:sldId id="256" r:id="rId3"/>
    <p:sldId id="268" r:id="rId4"/>
    <p:sldId id="259" r:id="rId5"/>
    <p:sldId id="260" r:id="rId6"/>
    <p:sldId id="269" r:id="rId7"/>
    <p:sldId id="261" r:id="rId8"/>
    <p:sldId id="262" r:id="rId9"/>
    <p:sldId id="264" r:id="rId10"/>
    <p:sldId id="263" r:id="rId11"/>
    <p:sldId id="265" r:id="rId12"/>
    <p:sldId id="266" r:id="rId13"/>
    <p:sldId id="267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47" autoAdjust="0"/>
  </p:normalViewPr>
  <p:slideViewPr>
    <p:cSldViewPr>
      <p:cViewPr varScale="1">
        <p:scale>
          <a:sx n="58" d="100"/>
          <a:sy n="58" d="100"/>
        </p:scale>
        <p:origin x="66" y="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2B0BDAE-19BD-496F-9548-E34C328959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293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177576-97BC-4109-A69D-F29F518A4516}" type="slidenum">
              <a:rPr lang="en-US"/>
              <a:pPr/>
              <a:t>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22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0BDAE-19BD-496F-9548-E34C328959E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en-US" noProof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7E5EE11-B15A-4C57-86DE-6B49DE7785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392" name="Rectangle 8" descr="Gold bar"/>
          <p:cNvSpPr>
            <a:spLocks noChangeArrowheads="1"/>
          </p:cNvSpPr>
          <p:nvPr/>
        </p:nvSpPr>
        <p:spPr bwMode="auto">
          <a:xfrm>
            <a:off x="228600" y="2889250"/>
            <a:ext cx="2870200" cy="2016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9" descr="Orange bar"/>
          <p:cNvSpPr>
            <a:spLocks noChangeArrowheads="1"/>
          </p:cNvSpPr>
          <p:nvPr/>
        </p:nvSpPr>
        <p:spPr bwMode="auto">
          <a:xfrm>
            <a:off x="3098800" y="2889250"/>
            <a:ext cx="2870200" cy="2016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 descr="Slate bar"/>
          <p:cNvSpPr>
            <a:spLocks noChangeArrowheads="1"/>
          </p:cNvSpPr>
          <p:nvPr/>
        </p:nvSpPr>
        <p:spPr bwMode="auto">
          <a:xfrm>
            <a:off x="5969000" y="2889250"/>
            <a:ext cx="2870200" cy="20161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9DEE7-2190-497E-A2B1-E0EFC16E0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30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429A9-BFEA-4888-8FE0-55006DF6276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59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D323E55-419D-49E0-AA7C-3409C556FA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85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標題，文字及美工圖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r>
              <a:rPr lang="zh-TW" altLang="en-US" smtClean="0"/>
              <a:t>按一下圖示以新增線上圖像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FACEEEC-A400-45FD-AB88-09AF46C832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9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DC983-A656-4310-B853-8C30532C0C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1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3E6AF-DAEA-4301-BA54-194089EF85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2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D3ABE-E84C-4691-9D2F-4A05684F67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7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735EC-7738-46ED-BFF2-D6BDC783CA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32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1AB87-00A7-4B91-8683-B6D0720524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84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5A564-8724-4135-A767-94587534F0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75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AAA5D-B21B-4936-B6F8-2D44BC7C70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2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7D844-1E0C-4361-987C-8C29961BDD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0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871C88EC-66AB-47BF-AFDF-0695C6489FF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67" name="Rectangle 7" descr="Gold bar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 descr="Orange bar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5370" name="Rectangle 10" descr="Slate bar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96552" y="685800"/>
            <a:ext cx="9937104" cy="2127250"/>
          </a:xfrm>
        </p:spPr>
        <p:txBody>
          <a:bodyPr/>
          <a:lstStyle/>
          <a:p>
            <a:r>
              <a:rPr lang="en-US" altLang="zh-TW" dirty="0">
                <a:ea typeface="新細明體" charset="-120"/>
              </a:rPr>
              <a:t>A Dynamic VPN Architecture for Private Cloud Computing</a:t>
            </a:r>
            <a:endParaRPr lang="zh-TW" altLang="en-US" dirty="0">
              <a:ea typeface="新細明體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6512" y="3270250"/>
            <a:ext cx="9145016" cy="2209800"/>
          </a:xfrm>
        </p:spPr>
        <p:txBody>
          <a:bodyPr/>
          <a:lstStyle/>
          <a:p>
            <a:r>
              <a:rPr lang="en-US" altLang="zh-TW" sz="2000" dirty="0" smtClean="0">
                <a:ea typeface="新細明體" charset="-120"/>
              </a:rPr>
              <a:t>2011 </a:t>
            </a:r>
            <a:r>
              <a:rPr lang="en-US" altLang="zh-TW" sz="2000" dirty="0">
                <a:ea typeface="新細明體" charset="-120"/>
              </a:rPr>
              <a:t>Fourth IEEE International Conference on </a:t>
            </a:r>
            <a:r>
              <a:rPr lang="en-US" altLang="zh-TW" sz="2000" dirty="0" smtClean="0">
                <a:ea typeface="新細明體" charset="-120"/>
              </a:rPr>
              <a:t>Utility and </a:t>
            </a:r>
            <a:r>
              <a:rPr lang="en-US" altLang="zh-TW" sz="2000" dirty="0">
                <a:ea typeface="新細明體" charset="-120"/>
              </a:rPr>
              <a:t>Cloud </a:t>
            </a:r>
            <a:r>
              <a:rPr lang="en-US" altLang="zh-TW" sz="2000" dirty="0" smtClean="0">
                <a:ea typeface="新細明體" charset="-120"/>
              </a:rPr>
              <a:t>Computing</a:t>
            </a:r>
          </a:p>
          <a:p>
            <a:r>
              <a:rPr lang="en-US" altLang="zh-TW" sz="2000" dirty="0">
                <a:ea typeface="新細明體" charset="-120"/>
              </a:rPr>
              <a:t>Wen-</a:t>
            </a:r>
            <a:r>
              <a:rPr lang="en-US" altLang="zh-TW" sz="2000" dirty="0" err="1">
                <a:ea typeface="新細明體" charset="-120"/>
              </a:rPr>
              <a:t>Hwa</a:t>
            </a:r>
            <a:r>
              <a:rPr lang="en-US" altLang="zh-TW" sz="2000" dirty="0">
                <a:ea typeface="新細明體" charset="-120"/>
              </a:rPr>
              <a:t> Liao, </a:t>
            </a:r>
            <a:r>
              <a:rPr lang="en-US" altLang="zh-TW" sz="2000" dirty="0" err="1">
                <a:ea typeface="新細明體" charset="-120"/>
              </a:rPr>
              <a:t>Shuo</a:t>
            </a:r>
            <a:r>
              <a:rPr lang="en-US" altLang="zh-TW" sz="2000" dirty="0">
                <a:ea typeface="新細明體" charset="-120"/>
              </a:rPr>
              <a:t>-Chun </a:t>
            </a:r>
            <a:r>
              <a:rPr lang="en-US" altLang="zh-TW" sz="2000" dirty="0" smtClean="0">
                <a:ea typeface="新細明體" charset="-120"/>
              </a:rPr>
              <a:t>Su</a:t>
            </a:r>
          </a:p>
          <a:p>
            <a:r>
              <a:rPr lang="en-US" altLang="zh-TW" sz="2000" dirty="0">
                <a:ea typeface="新細明體" charset="-120"/>
              </a:rPr>
              <a:t>Tatung University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7E5EE11-B15A-4C57-86DE-6B49DE77850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Process of </a:t>
            </a:r>
            <a:r>
              <a:rPr lang="en-US" altLang="zh-TW" dirty="0" smtClean="0"/>
              <a:t>erasing </a:t>
            </a:r>
            <a:r>
              <a:rPr lang="en-US" altLang="zh-TW" dirty="0"/>
              <a:t>a connection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C983-A656-4310-B853-8C30532C0C2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56" y="1720957"/>
            <a:ext cx="7992888" cy="428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40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Analysis 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C983-A656-4310-B853-8C30532C0C2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404" y="1748012"/>
            <a:ext cx="7643192" cy="450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59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user needs only to connect </a:t>
            </a:r>
            <a:r>
              <a:rPr lang="en-US" altLang="zh-TW" dirty="0" smtClean="0"/>
              <a:t>hub-GW by </a:t>
            </a:r>
            <a:r>
              <a:rPr lang="en-US" altLang="zh-TW" dirty="0"/>
              <a:t>using VPN like PPTP, IPsec or SSL without having </a:t>
            </a:r>
            <a:r>
              <a:rPr lang="en-US" altLang="zh-TW" dirty="0" smtClean="0"/>
              <a:t>to implement </a:t>
            </a:r>
            <a:r>
              <a:rPr lang="en-US" altLang="zh-TW" dirty="0"/>
              <a:t>a complex network framework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The </a:t>
            </a:r>
            <a:r>
              <a:rPr lang="en-US" altLang="zh-TW" dirty="0" smtClean="0"/>
              <a:t>management of </a:t>
            </a:r>
            <a:r>
              <a:rPr lang="en-US" altLang="zh-TW" dirty="0"/>
              <a:t>hub-GW uses bipartite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Needing to maintain extra table.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C983-A656-4310-B853-8C30532C0C2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10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Virtual </a:t>
            </a:r>
            <a:r>
              <a:rPr lang="en-US" altLang="zh-TW" dirty="0" smtClean="0"/>
              <a:t>Private Network(VPN)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 virtual private </a:t>
            </a:r>
            <a:r>
              <a:rPr lang="en-US" altLang="zh-TW" dirty="0" smtClean="0"/>
              <a:t>network extends </a:t>
            </a:r>
            <a:r>
              <a:rPr lang="en-US" altLang="zh-TW" dirty="0"/>
              <a:t>a private network across a public network, such as the Internet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Technical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Tunneling</a:t>
            </a:r>
          </a:p>
          <a:p>
            <a:pPr lvl="1"/>
            <a:r>
              <a:rPr lang="en-US" altLang="zh-TW" dirty="0"/>
              <a:t>Encryption &amp; </a:t>
            </a:r>
            <a:r>
              <a:rPr lang="en-US" altLang="zh-TW" dirty="0" smtClean="0"/>
              <a:t>Decryption</a:t>
            </a:r>
          </a:p>
          <a:p>
            <a:pPr lvl="1"/>
            <a:r>
              <a:rPr lang="en-US" altLang="zh-TW" dirty="0"/>
              <a:t>Key </a:t>
            </a:r>
            <a:r>
              <a:rPr lang="en-US" altLang="zh-TW" dirty="0" smtClean="0"/>
              <a:t>management</a:t>
            </a:r>
          </a:p>
          <a:p>
            <a:pPr lvl="1"/>
            <a:r>
              <a:rPr lang="en-US" altLang="zh-TW" dirty="0"/>
              <a:t>Authentication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C983-A656-4310-B853-8C30532C0C2A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 descr="https://upload.wikimedia.org/wikipedia/commons/thumb/0/00/Virtual_Private_Network_overview.svg/800px-Virtual_Private_Network_overview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720" y="2430528"/>
            <a:ext cx="5991280" cy="4238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49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802" y="1563964"/>
            <a:ext cx="8229600" cy="4530725"/>
          </a:xfrm>
        </p:spPr>
        <p:txBody>
          <a:bodyPr/>
          <a:lstStyle/>
          <a:p>
            <a:r>
              <a:rPr lang="en-US" altLang="zh-TW" dirty="0" smtClean="0">
                <a:ea typeface="新細明體" charset="-120"/>
              </a:rPr>
              <a:t>Every node is connected directly to others.</a:t>
            </a:r>
          </a:p>
          <a:p>
            <a:endParaRPr lang="en-US" altLang="zh-TW" dirty="0" smtClean="0">
              <a:ea typeface="新細明體" charset="-120"/>
            </a:endParaRPr>
          </a:p>
          <a:p>
            <a:r>
              <a:rPr lang="en-US" altLang="zh-TW" dirty="0" smtClean="0">
                <a:ea typeface="新細明體" charset="-120"/>
              </a:rPr>
              <a:t>Advantage</a:t>
            </a:r>
          </a:p>
          <a:p>
            <a:pPr lvl="1"/>
            <a:r>
              <a:rPr lang="en-US" altLang="zh-TW" dirty="0" smtClean="0">
                <a:ea typeface="新細明體" charset="-120"/>
              </a:rPr>
              <a:t>Shortest route</a:t>
            </a:r>
          </a:p>
          <a:p>
            <a:pPr lvl="1"/>
            <a:r>
              <a:rPr lang="en-US" altLang="zh-TW" dirty="0" smtClean="0">
                <a:ea typeface="新細明體" charset="-120"/>
              </a:rPr>
              <a:t>No bottleneck</a:t>
            </a:r>
          </a:p>
          <a:p>
            <a:pPr lvl="1"/>
            <a:endParaRPr lang="en-US" altLang="zh-TW" dirty="0">
              <a:ea typeface="新細明體" charset="-120"/>
            </a:endParaRPr>
          </a:p>
          <a:p>
            <a:r>
              <a:rPr lang="en-US" altLang="zh-TW" dirty="0" smtClean="0">
                <a:ea typeface="新細明體" charset="-120"/>
              </a:rPr>
              <a:t>Disadvantage</a:t>
            </a:r>
          </a:p>
          <a:p>
            <a:pPr lvl="1"/>
            <a:r>
              <a:rPr lang="en-US" altLang="zh-TW" dirty="0" smtClean="0">
                <a:ea typeface="新細明體" charset="-120"/>
              </a:rPr>
              <a:t>Each gateway(GW) must have an Internet key exchange(IKE) policy for each of the other GWs</a:t>
            </a:r>
          </a:p>
          <a:p>
            <a:pPr lvl="1"/>
            <a:r>
              <a:rPr lang="en-US" altLang="zh-TW" dirty="0" smtClean="0">
                <a:ea typeface="新細明體" charset="-120"/>
              </a:rPr>
              <a:t>Can not traffic control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VPN </a:t>
            </a:r>
            <a:r>
              <a:rPr lang="en-US" altLang="zh-TW" dirty="0" smtClean="0">
                <a:ea typeface="新細明體" charset="-120"/>
              </a:rPr>
              <a:t>Framework (Full-Mesh)</a:t>
            </a:r>
            <a:endParaRPr lang="zh-TW" altLang="en-US" dirty="0">
              <a:ea typeface="新細明體" charset="-120"/>
            </a:endParaRPr>
          </a:p>
        </p:txBody>
      </p:sp>
      <p:grpSp>
        <p:nvGrpSpPr>
          <p:cNvPr id="76" name="群組 75"/>
          <p:cNvGrpSpPr/>
          <p:nvPr/>
        </p:nvGrpSpPr>
        <p:grpSpPr>
          <a:xfrm>
            <a:off x="3563888" y="2129568"/>
            <a:ext cx="5033520" cy="2698390"/>
            <a:chOff x="3707904" y="3284984"/>
            <a:chExt cx="5033520" cy="2698390"/>
          </a:xfrm>
        </p:grpSpPr>
        <p:grpSp>
          <p:nvGrpSpPr>
            <p:cNvPr id="60" name="群組 59"/>
            <p:cNvGrpSpPr/>
            <p:nvPr/>
          </p:nvGrpSpPr>
          <p:grpSpPr>
            <a:xfrm>
              <a:off x="3707904" y="3284984"/>
              <a:ext cx="3936721" cy="2638704"/>
              <a:chOff x="4216440" y="2898306"/>
              <a:chExt cx="3936721" cy="2638704"/>
            </a:xfrm>
          </p:grpSpPr>
          <p:sp>
            <p:nvSpPr>
              <p:cNvPr id="3" name="雲朵形 2"/>
              <p:cNvSpPr/>
              <p:nvPr/>
            </p:nvSpPr>
            <p:spPr bwMode="auto">
              <a:xfrm>
                <a:off x="5721889" y="2898306"/>
                <a:ext cx="936104" cy="670532"/>
              </a:xfrm>
              <a:prstGeom prst="cloud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pic>
            <p:nvPicPr>
              <p:cNvPr id="2" name="圖片 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37913" y="3255345"/>
                <a:ext cx="535739" cy="496055"/>
              </a:xfrm>
              <a:prstGeom prst="rect">
                <a:avLst/>
              </a:prstGeom>
            </p:spPr>
          </p:pic>
          <p:sp>
            <p:nvSpPr>
              <p:cNvPr id="6" name="雲朵形 5"/>
              <p:cNvSpPr/>
              <p:nvPr/>
            </p:nvSpPr>
            <p:spPr bwMode="auto">
              <a:xfrm>
                <a:off x="4216440" y="3738806"/>
                <a:ext cx="936104" cy="670532"/>
              </a:xfrm>
              <a:prstGeom prst="cloud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pic>
            <p:nvPicPr>
              <p:cNvPr id="7" name="圖片 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84674" y="3826044"/>
                <a:ext cx="535739" cy="496055"/>
              </a:xfrm>
              <a:prstGeom prst="rect">
                <a:avLst/>
              </a:prstGeom>
            </p:spPr>
          </p:pic>
          <p:sp>
            <p:nvSpPr>
              <p:cNvPr id="8" name="雲朵形 7"/>
              <p:cNvSpPr/>
              <p:nvPr/>
            </p:nvSpPr>
            <p:spPr bwMode="auto">
              <a:xfrm>
                <a:off x="4884674" y="4866478"/>
                <a:ext cx="936104" cy="670532"/>
              </a:xfrm>
              <a:prstGeom prst="cloud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pic>
            <p:nvPicPr>
              <p:cNvPr id="9" name="圖片 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85355" y="4655741"/>
                <a:ext cx="535739" cy="496055"/>
              </a:xfrm>
              <a:prstGeom prst="rect">
                <a:avLst/>
              </a:prstGeom>
            </p:spPr>
          </p:pic>
          <p:sp>
            <p:nvSpPr>
              <p:cNvPr id="10" name="雲朵形 9"/>
              <p:cNvSpPr/>
              <p:nvPr/>
            </p:nvSpPr>
            <p:spPr bwMode="auto">
              <a:xfrm>
                <a:off x="6660232" y="4843364"/>
                <a:ext cx="936104" cy="670532"/>
              </a:xfrm>
              <a:prstGeom prst="cloud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pic>
            <p:nvPicPr>
              <p:cNvPr id="11" name="圖片 1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35298" y="4654971"/>
                <a:ext cx="535739" cy="496055"/>
              </a:xfrm>
              <a:prstGeom prst="rect">
                <a:avLst/>
              </a:prstGeom>
            </p:spPr>
          </p:pic>
          <p:sp>
            <p:nvSpPr>
              <p:cNvPr id="12" name="雲朵形 11"/>
              <p:cNvSpPr/>
              <p:nvPr/>
            </p:nvSpPr>
            <p:spPr bwMode="auto">
              <a:xfrm>
                <a:off x="7217057" y="3738806"/>
                <a:ext cx="936104" cy="670532"/>
              </a:xfrm>
              <a:prstGeom prst="cloud">
                <a:avLst/>
              </a:prstGeom>
              <a:ln>
                <a:headEnd type="none" w="med" len="med"/>
                <a:tailEnd type="none" w="med" len="med"/>
              </a:ln>
              <a:extLst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pic>
            <p:nvPicPr>
              <p:cNvPr id="13" name="圖片 1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65272" y="3846691"/>
                <a:ext cx="535739" cy="496055"/>
              </a:xfrm>
              <a:prstGeom prst="rect">
                <a:avLst/>
              </a:prstGeom>
            </p:spPr>
          </p:pic>
          <p:cxnSp>
            <p:nvCxnSpPr>
              <p:cNvPr id="5" name="直線接點 4"/>
              <p:cNvCxnSpPr>
                <a:stCxn id="2" idx="1"/>
              </p:cNvCxnSpPr>
              <p:nvPr/>
            </p:nvCxnSpPr>
            <p:spPr bwMode="auto">
              <a:xfrm flipH="1">
                <a:off x="5375548" y="3503373"/>
                <a:ext cx="562365" cy="430589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" name="直線接點 15"/>
              <p:cNvCxnSpPr/>
              <p:nvPr/>
            </p:nvCxnSpPr>
            <p:spPr bwMode="auto">
              <a:xfrm>
                <a:off x="5226464" y="4193256"/>
                <a:ext cx="203538" cy="574790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直線接點 19"/>
              <p:cNvCxnSpPr>
                <a:stCxn id="11" idx="1"/>
                <a:endCxn id="9" idx="3"/>
              </p:cNvCxnSpPr>
              <p:nvPr/>
            </p:nvCxnSpPr>
            <p:spPr bwMode="auto">
              <a:xfrm flipH="1">
                <a:off x="5821094" y="4902999"/>
                <a:ext cx="814204" cy="770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3" name="直線接點 22"/>
              <p:cNvCxnSpPr/>
              <p:nvPr/>
            </p:nvCxnSpPr>
            <p:spPr bwMode="auto">
              <a:xfrm flipH="1">
                <a:off x="6980912" y="4215167"/>
                <a:ext cx="228704" cy="552879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" name="直線接點 34"/>
              <p:cNvCxnSpPr>
                <a:stCxn id="2" idx="3"/>
              </p:cNvCxnSpPr>
              <p:nvPr/>
            </p:nvCxnSpPr>
            <p:spPr bwMode="auto">
              <a:xfrm>
                <a:off x="6473652" y="3503373"/>
                <a:ext cx="562365" cy="437637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4" name="直線接點 43"/>
              <p:cNvCxnSpPr>
                <a:stCxn id="13" idx="1"/>
                <a:endCxn id="7" idx="3"/>
              </p:cNvCxnSpPr>
              <p:nvPr/>
            </p:nvCxnSpPr>
            <p:spPr bwMode="auto">
              <a:xfrm flipH="1" flipV="1">
                <a:off x="5420413" y="4074072"/>
                <a:ext cx="1544859" cy="20647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直線接點 49"/>
              <p:cNvCxnSpPr>
                <a:stCxn id="13" idx="1"/>
              </p:cNvCxnSpPr>
              <p:nvPr/>
            </p:nvCxnSpPr>
            <p:spPr bwMode="auto">
              <a:xfrm flipH="1">
                <a:off x="5704668" y="4094719"/>
                <a:ext cx="1260604" cy="656039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" name="直線接點 51"/>
              <p:cNvCxnSpPr>
                <a:endCxn id="7" idx="3"/>
              </p:cNvCxnSpPr>
              <p:nvPr/>
            </p:nvCxnSpPr>
            <p:spPr bwMode="auto">
              <a:xfrm flipH="1" flipV="1">
                <a:off x="5420413" y="4074072"/>
                <a:ext cx="1276244" cy="705167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6" name="直線接點 55"/>
              <p:cNvCxnSpPr/>
              <p:nvPr/>
            </p:nvCxnSpPr>
            <p:spPr bwMode="auto">
              <a:xfrm flipH="1">
                <a:off x="5644164" y="3632383"/>
                <a:ext cx="561619" cy="1106871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9" name="直線接點 58"/>
              <p:cNvCxnSpPr/>
              <p:nvPr/>
            </p:nvCxnSpPr>
            <p:spPr bwMode="auto">
              <a:xfrm>
                <a:off x="6205783" y="3627535"/>
                <a:ext cx="490874" cy="1175264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3" name="雲朵形 62"/>
            <p:cNvSpPr/>
            <p:nvPr/>
          </p:nvSpPr>
          <p:spPr bwMode="auto">
            <a:xfrm>
              <a:off x="7332144" y="5142887"/>
              <a:ext cx="289432" cy="174309"/>
            </a:xfrm>
            <a:prstGeom prst="cloud">
              <a:avLst/>
            </a:prstGeom>
            <a:ln>
              <a:headEnd type="none" w="med" len="med"/>
              <a:tailEnd type="none" w="med" len="med"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1" name="文字方塊 60"/>
            <p:cNvSpPr txBox="1"/>
            <p:nvPr/>
          </p:nvSpPr>
          <p:spPr>
            <a:xfrm>
              <a:off x="7612972" y="5059197"/>
              <a:ext cx="7906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00" dirty="0" smtClean="0"/>
                <a:t>Internet</a:t>
              </a:r>
              <a:endParaRPr lang="zh-TW" altLang="en-US" sz="1400" dirty="0"/>
            </a:p>
          </p:txBody>
        </p:sp>
        <p:pic>
          <p:nvPicPr>
            <p:cNvPr id="65" name="圖片 6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3570" y="5389845"/>
              <a:ext cx="306270" cy="283584"/>
            </a:xfrm>
            <a:prstGeom prst="rect">
              <a:avLst/>
            </a:prstGeom>
          </p:spPr>
        </p:pic>
        <p:sp>
          <p:nvSpPr>
            <p:cNvPr id="67" name="文字方塊 66"/>
            <p:cNvSpPr txBox="1"/>
            <p:nvPr/>
          </p:nvSpPr>
          <p:spPr>
            <a:xfrm>
              <a:off x="7612972" y="5366974"/>
              <a:ext cx="8915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00" dirty="0" smtClean="0"/>
                <a:t>Gateway</a:t>
              </a:r>
              <a:endParaRPr lang="zh-TW" altLang="en-US" sz="1400" dirty="0"/>
            </a:p>
          </p:txBody>
        </p:sp>
        <p:cxnSp>
          <p:nvCxnSpPr>
            <p:cNvPr id="72" name="直線接點 71"/>
            <p:cNvCxnSpPr/>
            <p:nvPr/>
          </p:nvCxnSpPr>
          <p:spPr bwMode="auto">
            <a:xfrm flipH="1" flipV="1">
              <a:off x="7332144" y="5819755"/>
              <a:ext cx="267867" cy="795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8" name="文字方塊 77"/>
            <p:cNvSpPr txBox="1"/>
            <p:nvPr/>
          </p:nvSpPr>
          <p:spPr>
            <a:xfrm>
              <a:off x="7649458" y="5675597"/>
              <a:ext cx="10919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400" dirty="0" smtClean="0"/>
                <a:t>VPN</a:t>
              </a:r>
              <a:r>
                <a:rPr lang="zh-TW" altLang="en-US" sz="1400" dirty="0" smtClean="0"/>
                <a:t> </a:t>
              </a:r>
              <a:r>
                <a:rPr lang="en-US" altLang="zh-TW" sz="1400" dirty="0" smtClean="0"/>
                <a:t>tunnel</a:t>
              </a:r>
              <a:endParaRPr lang="zh-TW" altLang="en-US" sz="1400" dirty="0"/>
            </a:p>
          </p:txBody>
        </p:sp>
      </p:grpSp>
      <p:sp>
        <p:nvSpPr>
          <p:cNvPr id="77" name="投影片編號版面配置區 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C983-A656-4310-B853-8C30532C0C2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charset="-120"/>
              </a:rPr>
              <a:t>VPN Framework </a:t>
            </a:r>
            <a:r>
              <a:rPr lang="en-US" altLang="zh-TW" dirty="0" smtClean="0">
                <a:ea typeface="新細明體" charset="-120"/>
              </a:rPr>
              <a:t>(Hub-and-Spoke)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C983-A656-4310-B853-8C30532C0C2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8" name="內容版面配置區 7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Every GWs connects to Hub-GW.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Advantage</a:t>
            </a:r>
          </a:p>
          <a:p>
            <a:pPr lvl="1"/>
            <a:r>
              <a:rPr lang="en-US" altLang="zh-TW" dirty="0" smtClean="0"/>
              <a:t>Each GW needs only one IKE policy to communicate with all other GWs. </a:t>
            </a:r>
          </a:p>
          <a:p>
            <a:pPr lvl="1"/>
            <a:r>
              <a:rPr lang="en-US" altLang="zh-TW" dirty="0" smtClean="0"/>
              <a:t>Traffic control</a:t>
            </a:r>
          </a:p>
          <a:p>
            <a:pPr lvl="1"/>
            <a:endParaRPr lang="en-US" altLang="zh-TW" dirty="0" smtClean="0"/>
          </a:p>
          <a:p>
            <a:r>
              <a:rPr lang="en-US" altLang="zh-TW" dirty="0" smtClean="0"/>
              <a:t>Disadvantage</a:t>
            </a:r>
          </a:p>
          <a:p>
            <a:pPr lvl="1"/>
            <a:r>
              <a:rPr lang="en-US" altLang="zh-TW" dirty="0" smtClean="0"/>
              <a:t>Delay</a:t>
            </a:r>
          </a:p>
          <a:p>
            <a:pPr lvl="1"/>
            <a:r>
              <a:rPr lang="en-US" altLang="zh-TW" dirty="0" smtClean="0"/>
              <a:t>bottleneck</a:t>
            </a:r>
            <a:endParaRPr lang="zh-TW" altLang="en-US" dirty="0"/>
          </a:p>
        </p:txBody>
      </p:sp>
      <p:grpSp>
        <p:nvGrpSpPr>
          <p:cNvPr id="80" name="群組 79"/>
          <p:cNvGrpSpPr/>
          <p:nvPr/>
        </p:nvGrpSpPr>
        <p:grpSpPr>
          <a:xfrm>
            <a:off x="3368955" y="4107964"/>
            <a:ext cx="5264088" cy="2140436"/>
            <a:chOff x="3986175" y="3789040"/>
            <a:chExt cx="5264088" cy="2140436"/>
          </a:xfrm>
        </p:grpSpPr>
        <p:grpSp>
          <p:nvGrpSpPr>
            <p:cNvPr id="77" name="群組 76"/>
            <p:cNvGrpSpPr/>
            <p:nvPr/>
          </p:nvGrpSpPr>
          <p:grpSpPr>
            <a:xfrm>
              <a:off x="3986175" y="3789040"/>
              <a:ext cx="5264088" cy="2140436"/>
              <a:chOff x="3979807" y="3742814"/>
              <a:chExt cx="5264088" cy="2140436"/>
            </a:xfrm>
          </p:grpSpPr>
          <p:grpSp>
            <p:nvGrpSpPr>
              <p:cNvPr id="76" name="群組 75"/>
              <p:cNvGrpSpPr/>
              <p:nvPr/>
            </p:nvGrpSpPr>
            <p:grpSpPr>
              <a:xfrm>
                <a:off x="3979807" y="3996848"/>
                <a:ext cx="5264088" cy="1886402"/>
                <a:chOff x="3979807" y="3996848"/>
                <a:chExt cx="5264088" cy="1886402"/>
              </a:xfrm>
            </p:grpSpPr>
            <p:grpSp>
              <p:nvGrpSpPr>
                <p:cNvPr id="75" name="群組 74"/>
                <p:cNvGrpSpPr/>
                <p:nvPr/>
              </p:nvGrpSpPr>
              <p:grpSpPr>
                <a:xfrm>
                  <a:off x="3979807" y="4323835"/>
                  <a:ext cx="4920002" cy="1559415"/>
                  <a:chOff x="3979807" y="4323835"/>
                  <a:chExt cx="4920002" cy="1559415"/>
                </a:xfrm>
              </p:grpSpPr>
              <p:cxnSp>
                <p:nvCxnSpPr>
                  <p:cNvPr id="27" name="直線接點 26"/>
                  <p:cNvCxnSpPr/>
                  <p:nvPr/>
                </p:nvCxnSpPr>
                <p:spPr bwMode="auto">
                  <a:xfrm flipH="1">
                    <a:off x="5566235" y="4323835"/>
                    <a:ext cx="895707" cy="75014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762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33" name="直線接點 32"/>
                  <p:cNvCxnSpPr/>
                  <p:nvPr/>
                </p:nvCxnSpPr>
                <p:spPr bwMode="auto">
                  <a:xfrm>
                    <a:off x="6461942" y="4323835"/>
                    <a:ext cx="31793" cy="75014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762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grpSp>
                <p:nvGrpSpPr>
                  <p:cNvPr id="74" name="群組 73"/>
                  <p:cNvGrpSpPr/>
                  <p:nvPr/>
                </p:nvGrpSpPr>
                <p:grpSpPr>
                  <a:xfrm>
                    <a:off x="3979807" y="4970186"/>
                    <a:ext cx="4920002" cy="913064"/>
                    <a:chOff x="3979807" y="4970186"/>
                    <a:chExt cx="4920002" cy="913064"/>
                  </a:xfrm>
                </p:grpSpPr>
                <p:sp>
                  <p:nvSpPr>
                    <p:cNvPr id="12" name="雲朵形 11"/>
                    <p:cNvSpPr/>
                    <p:nvPr/>
                  </p:nvSpPr>
                  <p:spPr bwMode="auto">
                    <a:xfrm>
                      <a:off x="4979690" y="5210265"/>
                      <a:ext cx="936104" cy="670532"/>
                    </a:xfrm>
                    <a:prstGeom prst="cloud">
                      <a:avLst/>
                    </a:prstGeom>
                    <a:ln>
                      <a:headEnd type="none" w="med" len="med"/>
                      <a:tailEnd type="none" w="med" len="med"/>
                    </a:ln>
                    <a:extLst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pic>
                  <p:nvPicPr>
                    <p:cNvPr id="13" name="圖片 12"/>
                    <p:cNvPicPr>
                      <a:picLocks noChangeAspect="1"/>
                    </p:cNvPicPr>
                    <p:nvPr/>
                  </p:nvPicPr>
                  <p:blipFill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5175964" y="4970186"/>
                      <a:ext cx="535739" cy="496055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14" name="雲朵形 13"/>
                    <p:cNvSpPr/>
                    <p:nvPr/>
                  </p:nvSpPr>
                  <p:spPr bwMode="auto">
                    <a:xfrm>
                      <a:off x="5979573" y="5212718"/>
                      <a:ext cx="936104" cy="670532"/>
                    </a:xfrm>
                    <a:prstGeom prst="cloud">
                      <a:avLst/>
                    </a:prstGeom>
                    <a:ln>
                      <a:headEnd type="none" w="med" len="med"/>
                      <a:tailEnd type="none" w="med" len="med"/>
                    </a:ln>
                    <a:extLst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pic>
                  <p:nvPicPr>
                    <p:cNvPr id="15" name="圖片 14"/>
                    <p:cNvPicPr>
                      <a:picLocks noChangeAspect="1"/>
                    </p:cNvPicPr>
                    <p:nvPr/>
                  </p:nvPicPr>
                  <p:blipFill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6175847" y="4972639"/>
                      <a:ext cx="535739" cy="496055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37" name="雲朵形 36"/>
                    <p:cNvSpPr/>
                    <p:nvPr/>
                  </p:nvSpPr>
                  <p:spPr bwMode="auto">
                    <a:xfrm>
                      <a:off x="3979807" y="5210265"/>
                      <a:ext cx="936104" cy="670532"/>
                    </a:xfrm>
                    <a:prstGeom prst="cloud">
                      <a:avLst/>
                    </a:prstGeom>
                    <a:ln>
                      <a:headEnd type="none" w="med" len="med"/>
                      <a:tailEnd type="none" w="med" len="med"/>
                    </a:ln>
                    <a:extLst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pic>
                  <p:nvPicPr>
                    <p:cNvPr id="38" name="圖片 37"/>
                    <p:cNvPicPr>
                      <a:picLocks noChangeAspect="1"/>
                    </p:cNvPicPr>
                    <p:nvPr/>
                  </p:nvPicPr>
                  <p:blipFill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4176081" y="4970186"/>
                      <a:ext cx="535739" cy="496055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39" name="雲朵形 38"/>
                    <p:cNvSpPr/>
                    <p:nvPr/>
                  </p:nvSpPr>
                  <p:spPr bwMode="auto">
                    <a:xfrm>
                      <a:off x="6971639" y="5210265"/>
                      <a:ext cx="936104" cy="670532"/>
                    </a:xfrm>
                    <a:prstGeom prst="cloud">
                      <a:avLst/>
                    </a:prstGeom>
                    <a:ln>
                      <a:headEnd type="none" w="med" len="med"/>
                      <a:tailEnd type="none" w="med" len="med"/>
                    </a:ln>
                    <a:extLst/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p:txBody>
                </p:sp>
                <p:pic>
                  <p:nvPicPr>
                    <p:cNvPr id="40" name="圖片 39"/>
                    <p:cNvPicPr>
                      <a:picLocks noChangeAspect="1"/>
                    </p:cNvPicPr>
                    <p:nvPr/>
                  </p:nvPicPr>
                  <p:blipFill>
                    <a:blip r:embed="rId2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7167913" y="4970186"/>
                      <a:ext cx="535739" cy="496055"/>
                    </a:xfrm>
                    <a:prstGeom prst="rect">
                      <a:avLst/>
                    </a:prstGeom>
                  </p:spPr>
                </p:pic>
                <p:grpSp>
                  <p:nvGrpSpPr>
                    <p:cNvPr id="73" name="群組 72"/>
                    <p:cNvGrpSpPr/>
                    <p:nvPr/>
                  </p:nvGrpSpPr>
                  <p:grpSpPr>
                    <a:xfrm>
                      <a:off x="7963705" y="4970186"/>
                      <a:ext cx="936104" cy="910611"/>
                      <a:chOff x="7963705" y="4970186"/>
                      <a:chExt cx="936104" cy="910611"/>
                    </a:xfrm>
                  </p:grpSpPr>
                  <p:sp>
                    <p:nvSpPr>
                      <p:cNvPr id="41" name="雲朵形 40"/>
                      <p:cNvSpPr/>
                      <p:nvPr/>
                    </p:nvSpPr>
                    <p:spPr bwMode="auto">
                      <a:xfrm>
                        <a:off x="7963705" y="5210265"/>
                        <a:ext cx="936104" cy="670532"/>
                      </a:xfrm>
                      <a:prstGeom prst="cloud">
                        <a:avLst/>
                      </a:prstGeom>
                      <a:ln>
                        <a:headEnd type="none" w="med" len="med"/>
                        <a:tailEnd type="none" w="med" len="med"/>
                      </a:ln>
                      <a:extLst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endParaRPr>
                      </a:p>
                    </p:txBody>
                  </p:sp>
                  <p:pic>
                    <p:nvPicPr>
                      <p:cNvPr id="42" name="圖片 41"/>
                      <p:cNvPicPr>
                        <a:picLocks noChangeAspect="1"/>
                      </p:cNvPicPr>
                      <p:nvPr/>
                    </p:nvPicPr>
                    <p:blipFill>
                      <a:blip r:embed="rId2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8159979" y="4970186"/>
                        <a:ext cx="535739" cy="496055"/>
                      </a:xfrm>
                      <a:prstGeom prst="rect">
                        <a:avLst/>
                      </a:prstGeom>
                    </p:spPr>
                  </p:pic>
                </p:grpSp>
              </p:grpSp>
              <p:cxnSp>
                <p:nvCxnSpPr>
                  <p:cNvPr id="50" name="直線接點 49"/>
                  <p:cNvCxnSpPr/>
                  <p:nvPr/>
                </p:nvCxnSpPr>
                <p:spPr bwMode="auto">
                  <a:xfrm>
                    <a:off x="6461942" y="4323835"/>
                    <a:ext cx="861788" cy="75014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762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53" name="直線接點 52"/>
                  <p:cNvCxnSpPr/>
                  <p:nvPr/>
                </p:nvCxnSpPr>
                <p:spPr bwMode="auto">
                  <a:xfrm flipH="1">
                    <a:off x="4572000" y="4323835"/>
                    <a:ext cx="1889942" cy="75014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762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  <p:cxnSp>
                <p:nvCxnSpPr>
                  <p:cNvPr id="56" name="直線接點 55"/>
                  <p:cNvCxnSpPr/>
                  <p:nvPr/>
                </p:nvCxnSpPr>
                <p:spPr bwMode="auto">
                  <a:xfrm>
                    <a:off x="6461942" y="4323835"/>
                    <a:ext cx="1782466" cy="750141"/>
                  </a:xfrm>
                  <a:prstGeom prst="line">
                    <a:avLst/>
                  </a:prstGeom>
                  <a:solidFill>
                    <a:schemeClr val="accent1"/>
                  </a:solidFill>
                  <a:ln w="76200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cxnSp>
            </p:grpSp>
            <p:sp>
              <p:nvSpPr>
                <p:cNvPr id="59" name="雲朵形 58"/>
                <p:cNvSpPr/>
                <p:nvPr/>
              </p:nvSpPr>
              <p:spPr bwMode="auto">
                <a:xfrm>
                  <a:off x="7831239" y="4080538"/>
                  <a:ext cx="289432" cy="174309"/>
                </a:xfrm>
                <a:prstGeom prst="cloud">
                  <a:avLst/>
                </a:prstGeom>
                <a:ln>
                  <a:headEnd type="none" w="med" len="med"/>
                  <a:tailEnd type="none" w="med" len="med"/>
                </a:ln>
                <a:extLst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zh-TW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60" name="文字方塊 59"/>
                <p:cNvSpPr txBox="1"/>
                <p:nvPr/>
              </p:nvSpPr>
              <p:spPr>
                <a:xfrm>
                  <a:off x="8112067" y="3996848"/>
                  <a:ext cx="79060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400" dirty="0" smtClean="0"/>
                    <a:t>Internet</a:t>
                  </a:r>
                  <a:endParaRPr lang="zh-TW" altLang="en-US" sz="1400" dirty="0"/>
                </a:p>
              </p:txBody>
            </p:sp>
            <p:pic>
              <p:nvPicPr>
                <p:cNvPr id="61" name="圖片 60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22665" y="4327496"/>
                  <a:ext cx="306270" cy="283584"/>
                </a:xfrm>
                <a:prstGeom prst="rect">
                  <a:avLst/>
                </a:prstGeom>
              </p:spPr>
            </p:pic>
            <p:sp>
              <p:nvSpPr>
                <p:cNvPr id="62" name="文字方塊 61"/>
                <p:cNvSpPr txBox="1"/>
                <p:nvPr/>
              </p:nvSpPr>
              <p:spPr>
                <a:xfrm>
                  <a:off x="8112067" y="4304625"/>
                  <a:ext cx="891591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400" dirty="0" smtClean="0"/>
                    <a:t>Gateway</a:t>
                  </a:r>
                  <a:endParaRPr lang="zh-TW" altLang="en-US" sz="1400" dirty="0"/>
                </a:p>
              </p:txBody>
            </p:sp>
            <p:cxnSp>
              <p:nvCxnSpPr>
                <p:cNvPr id="63" name="直線接點 62"/>
                <p:cNvCxnSpPr/>
                <p:nvPr/>
              </p:nvCxnSpPr>
              <p:spPr bwMode="auto">
                <a:xfrm flipH="1" flipV="1">
                  <a:off x="7834615" y="4686527"/>
                  <a:ext cx="267867" cy="795"/>
                </a:xfrm>
                <a:prstGeom prst="line">
                  <a:avLst/>
                </a:prstGeom>
                <a:solidFill>
                  <a:schemeClr val="accent1"/>
                </a:solidFill>
                <a:ln w="762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64" name="文字方塊 63"/>
                <p:cNvSpPr txBox="1"/>
                <p:nvPr/>
              </p:nvSpPr>
              <p:spPr>
                <a:xfrm>
                  <a:off x="8151929" y="4542369"/>
                  <a:ext cx="1091966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400" dirty="0" smtClean="0"/>
                    <a:t>VPN</a:t>
                  </a:r>
                  <a:r>
                    <a:rPr lang="zh-TW" altLang="en-US" sz="1400" dirty="0" smtClean="0"/>
                    <a:t> </a:t>
                  </a:r>
                  <a:r>
                    <a:rPr lang="en-US" altLang="zh-TW" sz="1400" dirty="0" smtClean="0"/>
                    <a:t>tunnel</a:t>
                  </a:r>
                  <a:endParaRPr lang="zh-TW" altLang="en-US" sz="1400" dirty="0"/>
                </a:p>
              </p:txBody>
            </p:sp>
          </p:grpSp>
          <p:pic>
            <p:nvPicPr>
              <p:cNvPr id="65" name="內容版面配置區 1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7796231" y="3806403"/>
                <a:ext cx="306251" cy="2014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6" name="文字方塊 65"/>
              <p:cNvSpPr txBox="1"/>
              <p:nvPr/>
            </p:nvSpPr>
            <p:spPr>
              <a:xfrm>
                <a:off x="8090412" y="3742814"/>
                <a:ext cx="8819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1400" dirty="0" smtClean="0"/>
                  <a:t>Hub-GW</a:t>
                </a:r>
                <a:endParaRPr lang="zh-TW" altLang="en-US" sz="1400" dirty="0"/>
              </a:p>
            </p:txBody>
          </p:sp>
        </p:grpSp>
        <p:pic>
          <p:nvPicPr>
            <p:cNvPr id="79" name="內容版面配置區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216442" y="4043074"/>
              <a:ext cx="513322" cy="3377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2639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VPN </a:t>
            </a:r>
            <a:r>
              <a:rPr lang="en-US" altLang="zh-TW" dirty="0" smtClean="0"/>
              <a:t>Framework (Bipartite)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Based </a:t>
            </a:r>
            <a:r>
              <a:rPr lang="en-US" altLang="zh-TW" dirty="0"/>
              <a:t>on hub-and-spoke and </a:t>
            </a:r>
            <a:r>
              <a:rPr lang="en-US" altLang="zh-TW" dirty="0" smtClean="0"/>
              <a:t>full-mesh</a:t>
            </a:r>
          </a:p>
          <a:p>
            <a:r>
              <a:rPr lang="en-US" altLang="zh-TW" dirty="0" smtClean="0"/>
              <a:t>The corporation </a:t>
            </a:r>
            <a:r>
              <a:rPr lang="en-US" altLang="zh-TW" dirty="0"/>
              <a:t>and the cloud service provider can be deemed </a:t>
            </a:r>
            <a:r>
              <a:rPr lang="en-US" altLang="zh-TW" dirty="0" smtClean="0"/>
              <a:t>as spokes </a:t>
            </a:r>
            <a:r>
              <a:rPr lang="en-US" altLang="zh-TW" dirty="0"/>
              <a:t>under the network management of hub-GW.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C983-A656-4310-B853-8C30532C0C2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3445208"/>
            <a:ext cx="4968552" cy="341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83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System Architecture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C983-A656-4310-B853-8C30532C0C2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9" name="圖片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778629"/>
            <a:ext cx="6912768" cy="417386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6450449" y="1700808"/>
            <a:ext cx="2339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CE</a:t>
            </a:r>
            <a:r>
              <a:rPr lang="zh-TW" altLang="en-US" dirty="0" smtClean="0"/>
              <a:t>：</a:t>
            </a:r>
            <a:r>
              <a:rPr lang="en-US" altLang="zh-TW" dirty="0" smtClean="0"/>
              <a:t>Customer Edge</a:t>
            </a:r>
            <a:endParaRPr lang="en-US" altLang="zh-TW" dirty="0" smtClean="0"/>
          </a:p>
          <a:p>
            <a:r>
              <a:rPr lang="en-US" altLang="zh-TW" dirty="0" smtClean="0"/>
              <a:t>PE</a:t>
            </a:r>
            <a:r>
              <a:rPr lang="zh-TW" altLang="en-US" dirty="0" smtClean="0"/>
              <a:t>：</a:t>
            </a:r>
            <a:r>
              <a:rPr lang="en-US" altLang="zh-TW" dirty="0" smtClean="0"/>
              <a:t>Provider Edge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2473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Packet Format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Connection between CE and PE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C983-A656-4310-B853-8C30532C0C2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4581627"/>
            <a:ext cx="6693768" cy="227637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344766"/>
            <a:ext cx="6408712" cy="205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22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Exchange modes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CE_VLAN_request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Establishing VLAN</a:t>
            </a:r>
          </a:p>
          <a:p>
            <a:r>
              <a:rPr lang="en-US" altLang="zh-TW" dirty="0" err="1" smtClean="0"/>
              <a:t>CE_VLAN_response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VLAN ID</a:t>
            </a:r>
          </a:p>
          <a:p>
            <a:r>
              <a:rPr lang="en-US" altLang="zh-TW" dirty="0" err="1" smtClean="0"/>
              <a:t>CE_MAC_request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Querying </a:t>
            </a:r>
            <a:r>
              <a:rPr lang="en-US" altLang="zh-TW" dirty="0"/>
              <a:t>about permission for connection</a:t>
            </a:r>
            <a:endParaRPr lang="en-US" altLang="zh-TW" dirty="0" smtClean="0"/>
          </a:p>
          <a:p>
            <a:r>
              <a:rPr lang="en-US" altLang="zh-TW" dirty="0" err="1" smtClean="0"/>
              <a:t>CE_MAC_response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Checking in the </a:t>
            </a:r>
            <a:r>
              <a:rPr lang="en-US" altLang="zh-TW" dirty="0"/>
              <a:t>database whether the connection is permitted</a:t>
            </a:r>
            <a:endParaRPr lang="en-US" altLang="zh-TW" dirty="0" smtClean="0"/>
          </a:p>
          <a:p>
            <a:r>
              <a:rPr lang="en-US" altLang="zh-TW" dirty="0" err="1" smtClean="0"/>
              <a:t>CE_MAC_terminate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Delete </a:t>
            </a:r>
            <a:r>
              <a:rPr lang="en-US" altLang="zh-TW" dirty="0"/>
              <a:t>the VLAN ID for connecting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C983-A656-4310-B853-8C30532C0C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1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Process of adding a new connection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C983-A656-4310-B853-8C30532C0C2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154" y="1614961"/>
            <a:ext cx="7749692" cy="488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60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9">
      <a:dk1>
        <a:srgbClr val="000000"/>
      </a:dk1>
      <a:lt1>
        <a:srgbClr val="FFFFFF"/>
      </a:lt1>
      <a:dk2>
        <a:srgbClr val="666699"/>
      </a:dk2>
      <a:lt2>
        <a:srgbClr val="FFCC00"/>
      </a:lt2>
      <a:accent1>
        <a:srgbClr val="FF99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8A00"/>
      </a:accent6>
      <a:hlink>
        <a:srgbClr val="666699"/>
      </a:hlink>
      <a:folHlink>
        <a:srgbClr val="999966"/>
      </a:folHlink>
    </a:clrScheme>
    <a:fontScheme name="Level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9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271301-13BD-46EB-A9FF-1533B9C443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簡報 (層級主題)</Template>
  <TotalTime>949</TotalTime>
  <Words>278</Words>
  <Application>Microsoft Office PowerPoint</Application>
  <PresentationFormat>如螢幕大小 (4:3)</PresentationFormat>
  <Paragraphs>78</Paragraphs>
  <Slides>12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新細明體</vt:lpstr>
      <vt:lpstr>Arial</vt:lpstr>
      <vt:lpstr>Times New Roman</vt:lpstr>
      <vt:lpstr>Wingdings</vt:lpstr>
      <vt:lpstr>Level</vt:lpstr>
      <vt:lpstr>A Dynamic VPN Architecture for Private Cloud Computing</vt:lpstr>
      <vt:lpstr>Virtual Private Network(VPN)</vt:lpstr>
      <vt:lpstr>VPN Framework (Full-Mesh)</vt:lpstr>
      <vt:lpstr>VPN Framework (Hub-and-Spoke)</vt:lpstr>
      <vt:lpstr>VPN Framework (Bipartite)</vt:lpstr>
      <vt:lpstr>System Architecture</vt:lpstr>
      <vt:lpstr>Packet Format</vt:lpstr>
      <vt:lpstr>Exchange modes</vt:lpstr>
      <vt:lpstr>Process of adding a new connection</vt:lpstr>
      <vt:lpstr>Process of erasing a connection</vt:lpstr>
      <vt:lpstr>Analysis Result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Dynamic VPN Architecture for Private Cloud Computing</dc:title>
  <dc:creator>angela</dc:creator>
  <cp:keywords/>
  <cp:lastModifiedBy>angela</cp:lastModifiedBy>
  <cp:revision>53</cp:revision>
  <dcterms:created xsi:type="dcterms:W3CDTF">2015-07-07T13:46:52Z</dcterms:created>
  <dcterms:modified xsi:type="dcterms:W3CDTF">2015-07-15T04:51:59Z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TC060874521033</vt:lpwstr>
  </property>
</Properties>
</file>