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71" r:id="rId6"/>
    <p:sldId id="276" r:id="rId7"/>
    <p:sldId id="277" r:id="rId8"/>
    <p:sldId id="272" r:id="rId9"/>
    <p:sldId id="273" r:id="rId10"/>
    <p:sldId id="278" r:id="rId11"/>
    <p:sldId id="275" r:id="rId12"/>
    <p:sldId id="260" r:id="rId13"/>
    <p:sldId id="279" r:id="rId14"/>
    <p:sldId id="264" r:id="rId15"/>
    <p:sldId id="261" r:id="rId16"/>
    <p:sldId id="263" r:id="rId17"/>
    <p:sldId id="262" r:id="rId18"/>
    <p:sldId id="265" r:id="rId19"/>
    <p:sldId id="266" r:id="rId20"/>
    <p:sldId id="267" r:id="rId21"/>
    <p:sldId id="268" r:id="rId22"/>
    <p:sldId id="280" r:id="rId23"/>
    <p:sldId id="281" r:id="rId2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2122" autoAdjust="0"/>
  </p:normalViewPr>
  <p:slideViewPr>
    <p:cSldViewPr snapToGrid="0">
      <p:cViewPr varScale="1">
        <p:scale>
          <a:sx n="75" d="100"/>
          <a:sy n="75" d="100"/>
        </p:scale>
        <p:origin x="6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C3DE73-6A3D-4C59-B41C-86E3AE16374F}" type="datetimeFigureOut">
              <a:rPr lang="zh-TW" altLang="en-US" smtClean="0"/>
              <a:t>2016/10/24</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93B049-80F1-4234-AE31-A4EB229DB3BE}" type="slidenum">
              <a:rPr lang="zh-TW" altLang="en-US" smtClean="0"/>
              <a:t>‹#›</a:t>
            </a:fld>
            <a:endParaRPr lang="zh-TW" altLang="en-US"/>
          </a:p>
        </p:txBody>
      </p:sp>
    </p:spTree>
    <p:extLst>
      <p:ext uri="{BB962C8B-B14F-4D97-AF65-F5344CB8AC3E}">
        <p14:creationId xmlns:p14="http://schemas.microsoft.com/office/powerpoint/2010/main" val="81094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182E3-47C5-487A-98F8-9EF1DF7CEEBF}" type="datetimeFigureOut">
              <a:rPr lang="zh-TW" altLang="en-US" smtClean="0"/>
              <a:t>2016/10/24</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B4BB9-627E-4826-AC48-EA57EDDC3A86}" type="slidenum">
              <a:rPr lang="zh-TW" altLang="en-US" smtClean="0"/>
              <a:t>‹#›</a:t>
            </a:fld>
            <a:endParaRPr lang="zh-TW" altLang="en-US"/>
          </a:p>
        </p:txBody>
      </p:sp>
    </p:spTree>
    <p:extLst>
      <p:ext uri="{BB962C8B-B14F-4D97-AF65-F5344CB8AC3E}">
        <p14:creationId xmlns:p14="http://schemas.microsoft.com/office/powerpoint/2010/main" val="500235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5" name="投影片編號版面配置區 4"/>
          <p:cNvSpPr>
            <a:spLocks noGrp="1"/>
          </p:cNvSpPr>
          <p:nvPr>
            <p:ph type="sldNum" sz="quarter" idx="11"/>
          </p:nvPr>
        </p:nvSpPr>
        <p:spPr/>
        <p:txBody>
          <a:bodyPr/>
          <a:lstStyle/>
          <a:p>
            <a:fld id="{934B4BB9-627E-4826-AC48-EA57EDDC3A86}" type="slidenum">
              <a:rPr lang="zh-TW" altLang="en-US" smtClean="0"/>
              <a:t>2</a:t>
            </a:fld>
            <a:endParaRPr lang="zh-TW" altLang="en-US"/>
          </a:p>
        </p:txBody>
      </p:sp>
    </p:spTree>
    <p:extLst>
      <p:ext uri="{BB962C8B-B14F-4D97-AF65-F5344CB8AC3E}">
        <p14:creationId xmlns:p14="http://schemas.microsoft.com/office/powerpoint/2010/main" val="3910139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系統架構</a:t>
            </a:r>
            <a:endParaRPr lang="en-US" altLang="zh-TW" dirty="0" smtClean="0"/>
          </a:p>
          <a:p>
            <a:r>
              <a:rPr lang="zh-TW" altLang="en-US" dirty="0" smtClean="0"/>
              <a:t>功能</a:t>
            </a:r>
            <a:endParaRPr lang="en-US" altLang="zh-TW" dirty="0" smtClean="0"/>
          </a:p>
          <a:p>
            <a:r>
              <a:rPr lang="zh-TW" altLang="en-US" dirty="0" smtClean="0"/>
              <a:t>自動導向認證頁面</a:t>
            </a:r>
            <a:endParaRPr lang="en-US" altLang="zh-TW" dirty="0" smtClean="0"/>
          </a:p>
          <a:p>
            <a:r>
              <a:rPr lang="zh-TW" altLang="en-US" dirty="0" smtClean="0"/>
              <a:t>動態抓取主機資訊</a:t>
            </a:r>
            <a:endParaRPr lang="en-US" altLang="zh-TW" dirty="0" smtClean="0"/>
          </a:p>
          <a:p>
            <a:r>
              <a:rPr lang="zh-TW" altLang="en-US" dirty="0" smtClean="0"/>
              <a:t>區分認證與未認證用戶</a:t>
            </a:r>
            <a:endParaRPr lang="en-US" altLang="zh-TW" dirty="0" smtClean="0"/>
          </a:p>
          <a:p>
            <a:r>
              <a:rPr lang="zh-TW" altLang="en-US" dirty="0" smtClean="0"/>
              <a:t>支援 </a:t>
            </a:r>
            <a:r>
              <a:rPr lang="en-US" altLang="zh-TW" dirty="0" smtClean="0"/>
              <a:t>REST</a:t>
            </a:r>
            <a:r>
              <a:rPr lang="zh-TW" altLang="en-US" dirty="0" smtClean="0"/>
              <a:t> 介面</a:t>
            </a:r>
            <a:endParaRPr lang="en-US" altLang="zh-TW" dirty="0" smtClean="0"/>
          </a:p>
        </p:txBody>
      </p:sp>
      <p:sp>
        <p:nvSpPr>
          <p:cNvPr id="4" name="投影片編號版面配置區 3"/>
          <p:cNvSpPr>
            <a:spLocks noGrp="1"/>
          </p:cNvSpPr>
          <p:nvPr>
            <p:ph type="sldNum" sz="quarter" idx="10"/>
          </p:nvPr>
        </p:nvSpPr>
        <p:spPr/>
        <p:txBody>
          <a:bodyPr/>
          <a:lstStyle/>
          <a:p>
            <a:fld id="{934B4BB9-627E-4826-AC48-EA57EDDC3A86}" type="slidenum">
              <a:rPr lang="zh-TW" altLang="en-US" smtClean="0"/>
              <a:t>12</a:t>
            </a:fld>
            <a:endParaRPr lang="zh-TW" altLang="en-US"/>
          </a:p>
        </p:txBody>
      </p:sp>
    </p:spTree>
    <p:extLst>
      <p:ext uri="{BB962C8B-B14F-4D97-AF65-F5344CB8AC3E}">
        <p14:creationId xmlns:p14="http://schemas.microsoft.com/office/powerpoint/2010/main" val="3145933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整個系統於 </a:t>
            </a:r>
            <a:r>
              <a:rPr lang="en-US" altLang="zh-TW" dirty="0" err="1" smtClean="0"/>
              <a:t>Ryu</a:t>
            </a:r>
            <a:r>
              <a:rPr lang="en-US" altLang="zh-TW" dirty="0" smtClean="0"/>
              <a:t> Controller </a:t>
            </a:r>
            <a:r>
              <a:rPr lang="zh-TW" altLang="en-US" dirty="0" smtClean="0"/>
              <a:t>的執行開始，以下將會逐步描述各訊息內容如下：</a:t>
            </a:r>
          </a:p>
          <a:p>
            <a:r>
              <a:rPr lang="en-US" altLang="zh-TW" dirty="0" smtClean="0"/>
              <a:t>OFPT_HELLO</a:t>
            </a:r>
            <a:r>
              <a:rPr lang="zh-TW" altLang="en-US" dirty="0" smtClean="0"/>
              <a:t>：</a:t>
            </a:r>
            <a:r>
              <a:rPr lang="en-US" altLang="zh-TW" dirty="0" smtClean="0"/>
              <a:t>Controller </a:t>
            </a:r>
            <a:r>
              <a:rPr lang="zh-TW" altLang="en-US" dirty="0" smtClean="0"/>
              <a:t>或交換機啟動時互發 </a:t>
            </a:r>
            <a:r>
              <a:rPr lang="en-US" altLang="zh-TW" dirty="0" smtClean="0"/>
              <a:t>Hello</a:t>
            </a:r>
            <a:r>
              <a:rPr lang="zh-TW" altLang="en-US" dirty="0" smtClean="0"/>
              <a:t>，通知對方我已啟動。</a:t>
            </a:r>
          </a:p>
          <a:p>
            <a:r>
              <a:rPr lang="en-US" altLang="zh-TW" dirty="0" smtClean="0"/>
              <a:t>OFPT_FEATURES_REQUES/REPLY</a:t>
            </a:r>
            <a:r>
              <a:rPr lang="zh-TW" altLang="en-US" dirty="0" smtClean="0"/>
              <a:t>：詢問</a:t>
            </a:r>
            <a:r>
              <a:rPr lang="en-US" altLang="zh-TW" dirty="0" smtClean="0"/>
              <a:t>/</a:t>
            </a:r>
            <a:r>
              <a:rPr lang="zh-TW" altLang="en-US" dirty="0" smtClean="0"/>
              <a:t>回復交換機的 </a:t>
            </a:r>
            <a:r>
              <a:rPr lang="en-US" altLang="zh-TW" dirty="0" smtClean="0"/>
              <a:t>OpenFlow </a:t>
            </a:r>
            <a:r>
              <a:rPr lang="zh-TW" altLang="en-US" dirty="0" smtClean="0"/>
              <a:t>版本與交換機支援的功能。</a:t>
            </a:r>
          </a:p>
          <a:p>
            <a:r>
              <a:rPr lang="en-US" altLang="zh-TW" dirty="0" smtClean="0"/>
              <a:t>OFPT_SET_CONFIG Controller</a:t>
            </a:r>
            <a:r>
              <a:rPr lang="zh-TW" altLang="en-US" dirty="0" smtClean="0"/>
              <a:t>：用這個訊息去配置或查詢交換機參數配置。</a:t>
            </a:r>
          </a:p>
          <a:p>
            <a:r>
              <a:rPr lang="en-US" altLang="zh-TW" dirty="0" smtClean="0"/>
              <a:t>OFPT_MULTIPART_REQUEST/REPLY,OFPMP_PORT_DESC</a:t>
            </a:r>
            <a:r>
              <a:rPr lang="zh-TW" altLang="en-US" dirty="0" smtClean="0"/>
              <a:t>：</a:t>
            </a:r>
            <a:r>
              <a:rPr lang="en-US" altLang="zh-TW" dirty="0" smtClean="0"/>
              <a:t>DESC </a:t>
            </a:r>
            <a:r>
              <a:rPr lang="zh-TW" altLang="en-US" dirty="0" smtClean="0"/>
              <a:t>全名為 </a:t>
            </a:r>
            <a:r>
              <a:rPr lang="en-US" altLang="zh-TW" dirty="0" smtClean="0"/>
              <a:t>DESCRIPTION Controller</a:t>
            </a:r>
            <a:r>
              <a:rPr lang="zh-TW" altLang="en-US" dirty="0" smtClean="0"/>
              <a:t>可以從這個訊息中得知系統中所有對於支援 </a:t>
            </a:r>
            <a:r>
              <a:rPr lang="en-US" altLang="zh-TW" dirty="0" smtClean="0"/>
              <a:t>OpenFlow </a:t>
            </a:r>
            <a:r>
              <a:rPr lang="zh-TW" altLang="en-US" dirty="0" smtClean="0"/>
              <a:t>的埠的狀況。</a:t>
            </a:r>
          </a:p>
          <a:p>
            <a:r>
              <a:rPr lang="en-US" altLang="zh-TW" dirty="0" smtClean="0"/>
              <a:t>OFPT_FLOW_MOD</a:t>
            </a:r>
            <a:r>
              <a:rPr lang="zh-TW" altLang="en-US" dirty="0" smtClean="0"/>
              <a:t>：透過這個訊息來修改 </a:t>
            </a:r>
            <a:r>
              <a:rPr lang="en-US" altLang="zh-TW" dirty="0" smtClean="0"/>
              <a:t>Flow Table </a:t>
            </a:r>
            <a:r>
              <a:rPr lang="zh-TW" altLang="en-US" dirty="0" smtClean="0"/>
              <a:t>。本系統中的 </a:t>
            </a:r>
            <a:r>
              <a:rPr lang="en-US" altLang="zh-TW" dirty="0" smtClean="0"/>
              <a:t>ARP forward</a:t>
            </a:r>
            <a:r>
              <a:rPr lang="zh-TW" altLang="en-US" dirty="0" smtClean="0"/>
              <a:t>、</a:t>
            </a:r>
            <a:r>
              <a:rPr lang="en-US" altLang="zh-TW" dirty="0" smtClean="0"/>
              <a:t>DHCP forward </a:t>
            </a:r>
            <a:r>
              <a:rPr lang="zh-TW" altLang="en-US" dirty="0" smtClean="0"/>
              <a:t>和 </a:t>
            </a:r>
            <a:r>
              <a:rPr lang="en-US" altLang="zh-TW" dirty="0" smtClean="0"/>
              <a:t>HTTP forward </a:t>
            </a:r>
            <a:r>
              <a:rPr lang="zh-TW" altLang="en-US" dirty="0" smtClean="0"/>
              <a:t>都是在這個時候寫進 </a:t>
            </a:r>
            <a:r>
              <a:rPr lang="en-US" altLang="zh-TW" dirty="0" smtClean="0"/>
              <a:t>Flow Table </a:t>
            </a:r>
            <a:r>
              <a:rPr lang="zh-TW" altLang="en-US" dirty="0" smtClean="0"/>
              <a:t>中的。</a:t>
            </a:r>
            <a:endParaRPr lang="zh-TW" altLang="en-US" dirty="0"/>
          </a:p>
        </p:txBody>
      </p:sp>
      <p:sp>
        <p:nvSpPr>
          <p:cNvPr id="4" name="投影片編號版面配置區 3"/>
          <p:cNvSpPr>
            <a:spLocks noGrp="1"/>
          </p:cNvSpPr>
          <p:nvPr>
            <p:ph type="sldNum" sz="quarter" idx="10"/>
          </p:nvPr>
        </p:nvSpPr>
        <p:spPr/>
        <p:txBody>
          <a:bodyPr/>
          <a:lstStyle/>
          <a:p>
            <a:fld id="{934B4BB9-627E-4826-AC48-EA57EDDC3A86}" type="slidenum">
              <a:rPr lang="zh-TW" altLang="en-US" smtClean="0"/>
              <a:t>15</a:t>
            </a:fld>
            <a:endParaRPr lang="zh-TW" altLang="en-US"/>
          </a:p>
        </p:txBody>
      </p:sp>
    </p:spTree>
    <p:extLst>
      <p:ext uri="{BB962C8B-B14F-4D97-AF65-F5344CB8AC3E}">
        <p14:creationId xmlns:p14="http://schemas.microsoft.com/office/powerpoint/2010/main" val="1757888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34B4BB9-627E-4826-AC48-EA57EDDC3A86}" type="slidenum">
              <a:rPr lang="zh-TW" altLang="en-US" smtClean="0"/>
              <a:t>17</a:t>
            </a:fld>
            <a:endParaRPr lang="zh-TW" altLang="en-US"/>
          </a:p>
        </p:txBody>
      </p:sp>
    </p:spTree>
    <p:extLst>
      <p:ext uri="{BB962C8B-B14F-4D97-AF65-F5344CB8AC3E}">
        <p14:creationId xmlns:p14="http://schemas.microsoft.com/office/powerpoint/2010/main" val="669904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34B4BB9-627E-4826-AC48-EA57EDDC3A86}" type="slidenum">
              <a:rPr lang="zh-TW" altLang="en-US" smtClean="0"/>
              <a:t>18</a:t>
            </a:fld>
            <a:endParaRPr lang="zh-TW" altLang="en-US"/>
          </a:p>
        </p:txBody>
      </p:sp>
    </p:spTree>
    <p:extLst>
      <p:ext uri="{BB962C8B-B14F-4D97-AF65-F5344CB8AC3E}">
        <p14:creationId xmlns:p14="http://schemas.microsoft.com/office/powerpoint/2010/main" val="138975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科技日漸發達，網路的使用與生活密不可分，相對地對於網路提供者來說網路的管理相當重要。必須要提供網路的服務，但又必須要進行適當的管理，在網路使用廣泛下，網路攻擊事件層出不窮。這時候就必須要使用一些技術來防範網路攻擊、像是</a:t>
            </a:r>
            <a:r>
              <a:rPr lang="en-US" altLang="zh-TW" dirty="0" smtClean="0"/>
              <a:t>ACL</a:t>
            </a:r>
            <a:r>
              <a:rPr lang="zh-TW" altLang="en-US" dirty="0" smtClean="0"/>
              <a:t>、</a:t>
            </a:r>
            <a:r>
              <a:rPr lang="en-US" altLang="zh-TW" dirty="0" smtClean="0"/>
              <a:t>Firewall</a:t>
            </a:r>
            <a:r>
              <a:rPr lang="zh-TW" altLang="en-US" dirty="0" smtClean="0"/>
              <a:t>此類的技術或工具來管理網路。雖然這些傳統的技術能夠有效的阻止一些特定的攻擊，但是在操作方面，卻有很多的問題。身為一個管理者必須要具備有操作各家不同設備的知識與技術，由於各家廠商的產品都有不同的指令</a:t>
            </a:r>
            <a:r>
              <a:rPr lang="zh-TW" altLang="en-US" dirty="0" smtClean="0"/>
              <a:t>在切換不同設備時就容易產生人為的疏失。在管理人員進行設定後，使用者帶著可攜式設備移動到另一個網路設備底下。管理者未必能夠有效率的限制其設備。所以本論文提供一套系統不需要受到設備製造商的限制同時可以進行有效率且全面的管理。</a:t>
            </a:r>
            <a:endParaRPr lang="zh-TW" altLang="en-US" dirty="0"/>
          </a:p>
        </p:txBody>
      </p:sp>
      <p:sp>
        <p:nvSpPr>
          <p:cNvPr id="4" name="投影片編號版面配置區 3"/>
          <p:cNvSpPr>
            <a:spLocks noGrp="1"/>
          </p:cNvSpPr>
          <p:nvPr>
            <p:ph type="sldNum" sz="quarter" idx="10"/>
          </p:nvPr>
        </p:nvSpPr>
        <p:spPr/>
        <p:txBody>
          <a:bodyPr/>
          <a:lstStyle/>
          <a:p>
            <a:fld id="{934B4BB9-627E-4826-AC48-EA57EDDC3A86}" type="slidenum">
              <a:rPr lang="zh-TW" altLang="en-US" smtClean="0"/>
              <a:t>3</a:t>
            </a:fld>
            <a:endParaRPr lang="zh-TW" altLang="en-US"/>
          </a:p>
        </p:txBody>
      </p:sp>
    </p:spTree>
    <p:extLst>
      <p:ext uri="{BB962C8B-B14F-4D97-AF65-F5344CB8AC3E}">
        <p14:creationId xmlns:p14="http://schemas.microsoft.com/office/powerpoint/2010/main" val="384010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在背景知識當中將會討論到網路的運作、網管的方法與本系統將引入的軟體定義網路。</a:t>
            </a:r>
            <a:endParaRPr lang="zh-TW" altLang="en-US" dirty="0"/>
          </a:p>
        </p:txBody>
      </p:sp>
      <p:sp>
        <p:nvSpPr>
          <p:cNvPr id="4" name="投影片編號版面配置區 3"/>
          <p:cNvSpPr>
            <a:spLocks noGrp="1"/>
          </p:cNvSpPr>
          <p:nvPr>
            <p:ph type="sldNum" sz="quarter" idx="10"/>
          </p:nvPr>
        </p:nvSpPr>
        <p:spPr/>
        <p:txBody>
          <a:bodyPr/>
          <a:lstStyle/>
          <a:p>
            <a:fld id="{934B4BB9-627E-4826-AC48-EA57EDDC3A86}" type="slidenum">
              <a:rPr lang="zh-TW" altLang="en-US" smtClean="0"/>
              <a:t>4</a:t>
            </a:fld>
            <a:endParaRPr lang="zh-TW" altLang="en-US"/>
          </a:p>
        </p:txBody>
      </p:sp>
    </p:spTree>
    <p:extLst>
      <p:ext uri="{BB962C8B-B14F-4D97-AF65-F5344CB8AC3E}">
        <p14:creationId xmlns:p14="http://schemas.microsoft.com/office/powerpoint/2010/main" val="927112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各家設備的指令不同如畫面上所顯示的。</a:t>
            </a:r>
            <a:endParaRPr lang="en-US" altLang="zh-TW" dirty="0" smtClean="0"/>
          </a:p>
          <a:p>
            <a:endParaRPr lang="en-US" altLang="zh-TW" dirty="0" smtClean="0"/>
          </a:p>
          <a:p>
            <a:r>
              <a:rPr lang="en-US" altLang="zh-TW" dirty="0" smtClean="0"/>
              <a:t>Reference:</a:t>
            </a:r>
          </a:p>
          <a:p>
            <a:r>
              <a:rPr lang="en-US" altLang="zh-TW" dirty="0" smtClean="0"/>
              <a:t>Cisco </a:t>
            </a:r>
          </a:p>
          <a:p>
            <a:r>
              <a:rPr lang="en-US" altLang="zh-TW" dirty="0" smtClean="0"/>
              <a:t>http://www.lammle.com/discussion/archive/index.php/t-2561.html</a:t>
            </a:r>
            <a:endParaRPr lang="zh-TW" altLang="en-US" dirty="0"/>
          </a:p>
        </p:txBody>
      </p:sp>
      <p:sp>
        <p:nvSpPr>
          <p:cNvPr id="4" name="投影片編號版面配置區 3"/>
          <p:cNvSpPr>
            <a:spLocks noGrp="1"/>
          </p:cNvSpPr>
          <p:nvPr>
            <p:ph type="sldNum" sz="quarter" idx="10"/>
          </p:nvPr>
        </p:nvSpPr>
        <p:spPr/>
        <p:txBody>
          <a:bodyPr/>
          <a:lstStyle/>
          <a:p>
            <a:fld id="{934B4BB9-627E-4826-AC48-EA57EDDC3A86}" type="slidenum">
              <a:rPr lang="zh-TW" altLang="en-US" smtClean="0"/>
              <a:t>5</a:t>
            </a:fld>
            <a:endParaRPr lang="zh-TW" altLang="en-US"/>
          </a:p>
        </p:txBody>
      </p:sp>
    </p:spTree>
    <p:extLst>
      <p:ext uri="{BB962C8B-B14F-4D97-AF65-F5344CB8AC3E}">
        <p14:creationId xmlns:p14="http://schemas.microsoft.com/office/powerpoint/2010/main" val="3113678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當設定於骨幹時，設定次數為 </a:t>
            </a:r>
            <a:r>
              <a:rPr lang="en-US" altLang="zh-TW" dirty="0" smtClean="0"/>
              <a:t>rule </a:t>
            </a:r>
            <a:r>
              <a:rPr lang="zh-TW" altLang="en-US" dirty="0" smtClean="0"/>
              <a:t>的數量。</a:t>
            </a:r>
            <a:r>
              <a:rPr lang="zh-TW" altLang="en-US" dirty="0" smtClean="0"/>
              <a:t>流量會到骨幹時才被阻擋。在網路中則充斥著早應該被阻擋的流量（額外的流量）</a:t>
            </a:r>
            <a:endParaRPr lang="zh-TW" altLang="en-US" dirty="0"/>
          </a:p>
        </p:txBody>
      </p:sp>
      <p:sp>
        <p:nvSpPr>
          <p:cNvPr id="4" name="投影片編號版面配置區 3"/>
          <p:cNvSpPr>
            <a:spLocks noGrp="1"/>
          </p:cNvSpPr>
          <p:nvPr>
            <p:ph type="sldNum" sz="quarter" idx="10"/>
          </p:nvPr>
        </p:nvSpPr>
        <p:spPr/>
        <p:txBody>
          <a:bodyPr/>
          <a:lstStyle/>
          <a:p>
            <a:fld id="{934B4BB9-627E-4826-AC48-EA57EDDC3A86}" type="slidenum">
              <a:rPr lang="zh-TW" altLang="en-US" smtClean="0"/>
              <a:t>6</a:t>
            </a:fld>
            <a:endParaRPr lang="zh-TW" altLang="en-US"/>
          </a:p>
        </p:txBody>
      </p:sp>
    </p:spTree>
    <p:extLst>
      <p:ext uri="{BB962C8B-B14F-4D97-AF65-F5344CB8AC3E}">
        <p14:creationId xmlns:p14="http://schemas.microsoft.com/office/powerpoint/2010/main" val="1015472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設定在末端設備上，減少多餘的流量，但是增加設定的次數。大概是規則數*末端設備數量。還不包含設定錯誤的次數。</a:t>
            </a:r>
            <a:endParaRPr lang="zh-TW" altLang="en-US" dirty="0"/>
          </a:p>
        </p:txBody>
      </p:sp>
      <p:sp>
        <p:nvSpPr>
          <p:cNvPr id="4" name="投影片編號版面配置區 3"/>
          <p:cNvSpPr>
            <a:spLocks noGrp="1"/>
          </p:cNvSpPr>
          <p:nvPr>
            <p:ph type="sldNum" sz="quarter" idx="10"/>
          </p:nvPr>
        </p:nvSpPr>
        <p:spPr/>
        <p:txBody>
          <a:bodyPr/>
          <a:lstStyle/>
          <a:p>
            <a:fld id="{934B4BB9-627E-4826-AC48-EA57EDDC3A86}" type="slidenum">
              <a:rPr lang="zh-TW" altLang="en-US" smtClean="0"/>
              <a:t>7</a:t>
            </a:fld>
            <a:endParaRPr lang="zh-TW" altLang="en-US"/>
          </a:p>
        </p:txBody>
      </p:sp>
    </p:spTree>
    <p:extLst>
      <p:ext uri="{BB962C8B-B14F-4D97-AF65-F5344CB8AC3E}">
        <p14:creationId xmlns:p14="http://schemas.microsoft.com/office/powerpoint/2010/main" val="718994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前日常生活中網路技術廣泛的運用在各個場所，像是在星巴克喝咖啡的同時透過店內穩定的 </a:t>
            </a:r>
            <a:r>
              <a:rPr lang="en-US" altLang="zh-TW" dirty="0" smtClean="0"/>
              <a:t>WiFi </a:t>
            </a:r>
            <a:r>
              <a:rPr lang="zh-TW" altLang="en-US" dirty="0" smtClean="0"/>
              <a:t>來看今天的動新聞，使用 </a:t>
            </a:r>
            <a:r>
              <a:rPr lang="en-US" altLang="zh-TW" dirty="0" smtClean="0"/>
              <a:t>VPN </a:t>
            </a:r>
            <a:r>
              <a:rPr lang="zh-TW" altLang="en-US" dirty="0" smtClean="0"/>
              <a:t>下載別的國家地區的專屬 </a:t>
            </a:r>
            <a:r>
              <a:rPr lang="en-US" altLang="zh-TW" dirty="0" smtClean="0"/>
              <a:t>Line </a:t>
            </a:r>
            <a:r>
              <a:rPr lang="zh-TW" altLang="en-US" dirty="0" smtClean="0"/>
              <a:t>貼圖 。以星巴克的 </a:t>
            </a:r>
            <a:r>
              <a:rPr lang="en-US" altLang="zh-TW" dirty="0" smtClean="0"/>
              <a:t>WiFi </a:t>
            </a:r>
            <a:r>
              <a:rPr lang="zh-TW" altLang="en-US" dirty="0" smtClean="0"/>
              <a:t>為例，在這個情境中星巴克就是一個小型的 </a:t>
            </a:r>
            <a:r>
              <a:rPr lang="en-US" altLang="zh-TW" dirty="0" smtClean="0"/>
              <a:t>ISP </a:t>
            </a:r>
            <a:r>
              <a:rPr lang="zh-TW" altLang="en-US" dirty="0" smtClean="0"/>
              <a:t>業者，負責提供店內的客人可以使用 </a:t>
            </a:r>
            <a:r>
              <a:rPr lang="en-US" altLang="zh-TW" dirty="0" smtClean="0"/>
              <a:t>WiFi </a:t>
            </a:r>
            <a:r>
              <a:rPr lang="zh-TW" altLang="en-US" dirty="0" smtClean="0"/>
              <a:t>的服務，但是對店家來說每個使用者都使用同一組帳戶與密碼時，我該如何管理這些使用者？要如何進行收費？</a:t>
            </a:r>
            <a:endParaRPr lang="en-US" altLang="zh-TW" dirty="0" smtClean="0"/>
          </a:p>
          <a:p>
            <a:endParaRPr lang="en-US" altLang="zh-TW" dirty="0" smtClean="0"/>
          </a:p>
          <a:p>
            <a:r>
              <a:rPr lang="en-US" altLang="zh-TW" dirty="0" smtClean="0"/>
              <a:t>Captive portal </a:t>
            </a:r>
            <a:r>
              <a:rPr lang="zh-TW" altLang="en-US" dirty="0" smtClean="0"/>
              <a:t>的雛形於 </a:t>
            </a:r>
            <a:r>
              <a:rPr lang="en-US" altLang="zh-TW" dirty="0" smtClean="0"/>
              <a:t>1999 </a:t>
            </a:r>
            <a:r>
              <a:rPr lang="zh-TW" altLang="en-US" dirty="0" smtClean="0"/>
              <a:t>年史丹佛大學就有學生提出過一套系統</a:t>
            </a:r>
            <a:r>
              <a:rPr lang="en-US" altLang="zh-TW" dirty="0" smtClean="0"/>
              <a:t>[1]</a:t>
            </a:r>
            <a:r>
              <a:rPr lang="zh-TW" altLang="en-US" dirty="0" smtClean="0"/>
              <a:t>用來管理資訊科學學系的系館。在那篇文獻中已有 認證、授權和記量 </a:t>
            </a:r>
            <a:r>
              <a:rPr lang="en-US" altLang="zh-TW" dirty="0" smtClean="0"/>
              <a:t>(Authentication, authorization, and accounting ; AAA) </a:t>
            </a:r>
            <a:r>
              <a:rPr lang="zh-TW" altLang="en-US" dirty="0" smtClean="0"/>
              <a:t>的概念且透過網頁介面供使用者進行認證。至今已有許多新設備與架構推陳出新來達到同樣的目的。而小型的 </a:t>
            </a:r>
            <a:r>
              <a:rPr lang="en-US" altLang="zh-TW" dirty="0" smtClean="0"/>
              <a:t>ISP </a:t>
            </a:r>
            <a:r>
              <a:rPr lang="zh-TW" altLang="en-US" dirty="0" smtClean="0"/>
              <a:t>業者也能夠依據使用者所使用的服務或流量的多寡進行收費。</a:t>
            </a:r>
            <a:endParaRPr lang="en-US" altLang="zh-TW" dirty="0" smtClean="0"/>
          </a:p>
          <a:p>
            <a:endParaRPr lang="en-US" altLang="zh-TW" dirty="0" smtClean="0"/>
          </a:p>
          <a:p>
            <a:r>
              <a:rPr lang="en-US" altLang="zh-TW" dirty="0" smtClean="0"/>
              <a:t>[1] </a:t>
            </a:r>
            <a:r>
              <a:rPr lang="en-US" altLang="zh-TW" dirty="0" err="1" smtClean="0"/>
              <a:t>Appenzeller</a:t>
            </a:r>
            <a:r>
              <a:rPr lang="en-US" altLang="zh-TW" dirty="0" smtClean="0"/>
              <a:t>, Guido, </a:t>
            </a:r>
            <a:r>
              <a:rPr lang="en-US" altLang="zh-TW" dirty="0" err="1" smtClean="0"/>
              <a:t>Mema</a:t>
            </a:r>
            <a:r>
              <a:rPr lang="en-US" altLang="zh-TW" dirty="0" smtClean="0"/>
              <a:t> </a:t>
            </a:r>
            <a:r>
              <a:rPr lang="en-US" altLang="zh-TW" dirty="0" err="1" smtClean="0"/>
              <a:t>Roussopoulos</a:t>
            </a:r>
            <a:r>
              <a:rPr lang="en-US" altLang="zh-TW" dirty="0" smtClean="0"/>
              <a:t>, and Mary Baker. "User-friendly access control for public network ports." INFOCOM'99. Eighteenth Annual Joint Conference of the IEEE Computer and Communications Societies. Proceedings. IEEE. Vol. 2. IEEE, 1999.</a:t>
            </a:r>
          </a:p>
          <a:p>
            <a:r>
              <a:rPr lang="en-US" altLang="zh-TW" dirty="0" smtClean="0"/>
              <a:t>MLA </a:t>
            </a:r>
            <a:r>
              <a:rPr lang="en-US" altLang="zh-TW" dirty="0" err="1" smtClean="0"/>
              <a:t>formate</a:t>
            </a:r>
            <a:endParaRPr lang="zh-TW" altLang="en-US" dirty="0"/>
          </a:p>
        </p:txBody>
      </p:sp>
      <p:sp>
        <p:nvSpPr>
          <p:cNvPr id="4" name="投影片編號版面配置區 3"/>
          <p:cNvSpPr>
            <a:spLocks noGrp="1"/>
          </p:cNvSpPr>
          <p:nvPr>
            <p:ph type="sldNum" sz="quarter" idx="10"/>
          </p:nvPr>
        </p:nvSpPr>
        <p:spPr/>
        <p:txBody>
          <a:bodyPr/>
          <a:lstStyle/>
          <a:p>
            <a:fld id="{934B4BB9-627E-4826-AC48-EA57EDDC3A86}" type="slidenum">
              <a:rPr lang="zh-TW" altLang="en-US" smtClean="0"/>
              <a:t>8</a:t>
            </a:fld>
            <a:endParaRPr lang="zh-TW" altLang="en-US"/>
          </a:p>
        </p:txBody>
      </p:sp>
    </p:spTree>
    <p:extLst>
      <p:ext uri="{BB962C8B-B14F-4D97-AF65-F5344CB8AC3E}">
        <p14:creationId xmlns:p14="http://schemas.microsoft.com/office/powerpoint/2010/main" val="2279923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DNS</a:t>
            </a:r>
            <a:r>
              <a:rPr lang="zh-TW" altLang="en-US" dirty="0" smtClean="0"/>
              <a:t>基礎操作流程講解</a:t>
            </a:r>
            <a:endParaRPr lang="zh-TW" altLang="en-US" dirty="0"/>
          </a:p>
        </p:txBody>
      </p:sp>
      <p:sp>
        <p:nvSpPr>
          <p:cNvPr id="4" name="投影片編號版面配置區 3"/>
          <p:cNvSpPr>
            <a:spLocks noGrp="1"/>
          </p:cNvSpPr>
          <p:nvPr>
            <p:ph type="sldNum" sz="quarter" idx="10"/>
          </p:nvPr>
        </p:nvSpPr>
        <p:spPr/>
        <p:txBody>
          <a:bodyPr/>
          <a:lstStyle/>
          <a:p>
            <a:fld id="{934B4BB9-627E-4826-AC48-EA57EDDC3A86}" type="slidenum">
              <a:rPr lang="zh-TW" altLang="en-US" smtClean="0"/>
              <a:t>9</a:t>
            </a:fld>
            <a:endParaRPr lang="zh-TW" altLang="en-US"/>
          </a:p>
        </p:txBody>
      </p:sp>
    </p:spTree>
    <p:extLst>
      <p:ext uri="{BB962C8B-B14F-4D97-AF65-F5344CB8AC3E}">
        <p14:creationId xmlns:p14="http://schemas.microsoft.com/office/powerpoint/2010/main" val="587561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34B4BB9-627E-4826-AC48-EA57EDDC3A86}" type="slidenum">
              <a:rPr lang="zh-TW" altLang="en-US" smtClean="0"/>
              <a:t>10</a:t>
            </a:fld>
            <a:endParaRPr lang="zh-TW" altLang="en-US"/>
          </a:p>
        </p:txBody>
      </p:sp>
    </p:spTree>
    <p:extLst>
      <p:ext uri="{BB962C8B-B14F-4D97-AF65-F5344CB8AC3E}">
        <p14:creationId xmlns:p14="http://schemas.microsoft.com/office/powerpoint/2010/main" val="423648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DD3C4A6-9205-48EA-A1CE-0D88F758C352}" type="datetime1">
              <a:rPr lang="zh-TW" altLang="en-US" smtClean="0"/>
              <a:t>2016/10/24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D84FF5-0645-43D5-88AA-B9515E11A09B}" type="slidenum">
              <a:rPr lang="zh-TW" altLang="en-US" smtClean="0"/>
              <a:t>‹#›</a:t>
            </a:fld>
            <a:endParaRPr lang="zh-TW" altLang="en-US"/>
          </a:p>
        </p:txBody>
      </p:sp>
    </p:spTree>
    <p:extLst>
      <p:ext uri="{BB962C8B-B14F-4D97-AF65-F5344CB8AC3E}">
        <p14:creationId xmlns:p14="http://schemas.microsoft.com/office/powerpoint/2010/main" val="5602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3A8D344-6C57-4F7D-8160-C22A28E1FBF1}" type="datetime1">
              <a:rPr lang="zh-TW" altLang="en-US" smtClean="0"/>
              <a:t>2016/10/24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D84FF5-0645-43D5-88AA-B9515E11A09B}" type="slidenum">
              <a:rPr lang="zh-TW" altLang="en-US" smtClean="0"/>
              <a:t>‹#›</a:t>
            </a:fld>
            <a:endParaRPr lang="zh-TW" altLang="en-US"/>
          </a:p>
        </p:txBody>
      </p:sp>
    </p:spTree>
    <p:extLst>
      <p:ext uri="{BB962C8B-B14F-4D97-AF65-F5344CB8AC3E}">
        <p14:creationId xmlns:p14="http://schemas.microsoft.com/office/powerpoint/2010/main" val="54165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507D0AA-F9A5-4907-B86E-ECF2DBCF8257}" type="datetime1">
              <a:rPr lang="zh-TW" altLang="en-US" smtClean="0"/>
              <a:t>2016/10/24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D84FF5-0645-43D5-88AA-B9515E11A09B}" type="slidenum">
              <a:rPr lang="zh-TW" altLang="en-US" smtClean="0"/>
              <a:t>‹#›</a:t>
            </a:fld>
            <a:endParaRPr lang="zh-TW" altLang="en-US"/>
          </a:p>
        </p:txBody>
      </p:sp>
    </p:spTree>
    <p:extLst>
      <p:ext uri="{BB962C8B-B14F-4D97-AF65-F5344CB8AC3E}">
        <p14:creationId xmlns:p14="http://schemas.microsoft.com/office/powerpoint/2010/main" val="1237840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F6D438F-0327-4577-9FD3-549168FD651F}" type="datetime1">
              <a:rPr lang="zh-TW" altLang="en-US" smtClean="0"/>
              <a:t>2016/10/24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D84FF5-0645-43D5-88AA-B9515E11A09B}" type="slidenum">
              <a:rPr lang="zh-TW" altLang="en-US" smtClean="0"/>
              <a:t>‹#›</a:t>
            </a:fld>
            <a:endParaRPr lang="zh-TW" altLang="en-US"/>
          </a:p>
        </p:txBody>
      </p:sp>
    </p:spTree>
    <p:extLst>
      <p:ext uri="{BB962C8B-B14F-4D97-AF65-F5344CB8AC3E}">
        <p14:creationId xmlns:p14="http://schemas.microsoft.com/office/powerpoint/2010/main" val="83823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47050A4-E9FF-4DA0-A5DA-A13243F4E266}" type="datetime1">
              <a:rPr lang="zh-TW" altLang="en-US" smtClean="0"/>
              <a:t>2016/10/24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D84FF5-0645-43D5-88AA-B9515E11A09B}" type="slidenum">
              <a:rPr lang="zh-TW" altLang="en-US" smtClean="0"/>
              <a:t>‹#›</a:t>
            </a:fld>
            <a:endParaRPr lang="zh-TW" altLang="en-US"/>
          </a:p>
        </p:txBody>
      </p:sp>
    </p:spTree>
    <p:extLst>
      <p:ext uri="{BB962C8B-B14F-4D97-AF65-F5344CB8AC3E}">
        <p14:creationId xmlns:p14="http://schemas.microsoft.com/office/powerpoint/2010/main" val="165794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4884D98-0546-45F7-9B1E-0D23D1C89B88}" type="datetime1">
              <a:rPr lang="zh-TW" altLang="en-US" smtClean="0"/>
              <a:t>2016/10/24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8D84FF5-0645-43D5-88AA-B9515E11A09B}" type="slidenum">
              <a:rPr lang="zh-TW" altLang="en-US" smtClean="0"/>
              <a:t>‹#›</a:t>
            </a:fld>
            <a:endParaRPr lang="zh-TW" altLang="en-US"/>
          </a:p>
        </p:txBody>
      </p:sp>
    </p:spTree>
    <p:extLst>
      <p:ext uri="{BB962C8B-B14F-4D97-AF65-F5344CB8AC3E}">
        <p14:creationId xmlns:p14="http://schemas.microsoft.com/office/powerpoint/2010/main" val="50417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AAA35A2-5B7F-4A76-A799-BE27BA4CB5AA}" type="datetime1">
              <a:rPr lang="zh-TW" altLang="en-US" smtClean="0"/>
              <a:t>2016/10/24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8D84FF5-0645-43D5-88AA-B9515E11A09B}" type="slidenum">
              <a:rPr lang="zh-TW" altLang="en-US" smtClean="0"/>
              <a:t>‹#›</a:t>
            </a:fld>
            <a:endParaRPr lang="zh-TW" altLang="en-US"/>
          </a:p>
        </p:txBody>
      </p:sp>
    </p:spTree>
    <p:extLst>
      <p:ext uri="{BB962C8B-B14F-4D97-AF65-F5344CB8AC3E}">
        <p14:creationId xmlns:p14="http://schemas.microsoft.com/office/powerpoint/2010/main" val="622961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A27DC10-BA21-459C-B99E-FEBE00D39C78}" type="datetime1">
              <a:rPr lang="zh-TW" altLang="en-US" smtClean="0"/>
              <a:t>2016/10/24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8D84FF5-0645-43D5-88AA-B9515E11A09B}" type="slidenum">
              <a:rPr lang="zh-TW" altLang="en-US" smtClean="0"/>
              <a:t>‹#›</a:t>
            </a:fld>
            <a:endParaRPr lang="zh-TW" altLang="en-US"/>
          </a:p>
        </p:txBody>
      </p:sp>
    </p:spTree>
    <p:extLst>
      <p:ext uri="{BB962C8B-B14F-4D97-AF65-F5344CB8AC3E}">
        <p14:creationId xmlns:p14="http://schemas.microsoft.com/office/powerpoint/2010/main" val="208942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8DFCD2D-1F9E-45CD-9E84-7196FD078B95}" type="datetime1">
              <a:rPr lang="zh-TW" altLang="en-US" smtClean="0"/>
              <a:t>2016/10/24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8D84FF5-0645-43D5-88AA-B9515E11A09B}" type="slidenum">
              <a:rPr lang="zh-TW" altLang="en-US" smtClean="0"/>
              <a:t>‹#›</a:t>
            </a:fld>
            <a:endParaRPr lang="zh-TW" altLang="en-US"/>
          </a:p>
        </p:txBody>
      </p:sp>
    </p:spTree>
    <p:extLst>
      <p:ext uri="{BB962C8B-B14F-4D97-AF65-F5344CB8AC3E}">
        <p14:creationId xmlns:p14="http://schemas.microsoft.com/office/powerpoint/2010/main" val="3349601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33B5E4F-EF86-4B75-A704-22E66305BFE5}" type="datetime1">
              <a:rPr lang="zh-TW" altLang="en-US" smtClean="0"/>
              <a:t>2016/10/24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8D84FF5-0645-43D5-88AA-B9515E11A09B}" type="slidenum">
              <a:rPr lang="zh-TW" altLang="en-US" smtClean="0"/>
              <a:t>‹#›</a:t>
            </a:fld>
            <a:endParaRPr lang="zh-TW" altLang="en-US"/>
          </a:p>
        </p:txBody>
      </p:sp>
    </p:spTree>
    <p:extLst>
      <p:ext uri="{BB962C8B-B14F-4D97-AF65-F5344CB8AC3E}">
        <p14:creationId xmlns:p14="http://schemas.microsoft.com/office/powerpoint/2010/main" val="30644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9CEAE1B-DDD1-41E3-9740-32E04FA1FA21}" type="datetime1">
              <a:rPr lang="zh-TW" altLang="en-US" smtClean="0"/>
              <a:t>2016/10/24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8D84FF5-0645-43D5-88AA-B9515E11A09B}" type="slidenum">
              <a:rPr lang="zh-TW" altLang="en-US" smtClean="0"/>
              <a:t>‹#›</a:t>
            </a:fld>
            <a:endParaRPr lang="zh-TW" altLang="en-US"/>
          </a:p>
        </p:txBody>
      </p:sp>
    </p:spTree>
    <p:extLst>
      <p:ext uri="{BB962C8B-B14F-4D97-AF65-F5344CB8AC3E}">
        <p14:creationId xmlns:p14="http://schemas.microsoft.com/office/powerpoint/2010/main" val="28889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A3D03-7052-4BF8-B178-20AB20D4A73E}" type="datetime1">
              <a:rPr lang="zh-TW" altLang="en-US" smtClean="0"/>
              <a:t>2016/10/24</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84FF5-0645-43D5-88AA-B9515E11A09B}" type="slidenum">
              <a:rPr lang="zh-TW" altLang="en-US" smtClean="0"/>
              <a:t>‹#›</a:t>
            </a:fld>
            <a:endParaRPr lang="zh-TW" altLang="en-US"/>
          </a:p>
        </p:txBody>
      </p:sp>
    </p:spTree>
    <p:extLst>
      <p:ext uri="{BB962C8B-B14F-4D97-AF65-F5344CB8AC3E}">
        <p14:creationId xmlns:p14="http://schemas.microsoft.com/office/powerpoint/2010/main" val="288779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altLang="zh-TW" dirty="0" smtClean="0"/>
              <a:t>Performance Improvement of Access Control Based on OpenFlow</a:t>
            </a:r>
            <a:endParaRPr lang="zh-TW" altLang="en-US" dirty="0"/>
          </a:p>
        </p:txBody>
      </p:sp>
      <p:sp>
        <p:nvSpPr>
          <p:cNvPr id="3" name="副標題 2"/>
          <p:cNvSpPr>
            <a:spLocks noGrp="1"/>
          </p:cNvSpPr>
          <p:nvPr>
            <p:ph type="subTitle" idx="1"/>
          </p:nvPr>
        </p:nvSpPr>
        <p:spPr/>
        <p:txBody>
          <a:bodyPr>
            <a:normAutofit/>
          </a:bodyPr>
          <a:lstStyle/>
          <a:p>
            <a:r>
              <a:rPr lang="en-US" altLang="zh-TW" sz="4800" dirty="0" smtClean="0"/>
              <a:t/>
            </a:r>
            <a:br>
              <a:rPr lang="en-US" altLang="zh-TW" sz="4800" dirty="0" smtClean="0"/>
            </a:br>
            <a:r>
              <a:rPr lang="en-US" altLang="zh-TW" dirty="0" smtClean="0"/>
              <a:t>Presenter : Nillson</a:t>
            </a:r>
            <a:endParaRPr lang="zh-TW" altLang="en-US" dirty="0"/>
          </a:p>
        </p:txBody>
      </p:sp>
      <p:sp>
        <p:nvSpPr>
          <p:cNvPr id="4" name="投影片編號版面配置區 3"/>
          <p:cNvSpPr>
            <a:spLocks noGrp="1"/>
          </p:cNvSpPr>
          <p:nvPr>
            <p:ph type="sldNum" sz="quarter" idx="12"/>
          </p:nvPr>
        </p:nvSpPr>
        <p:spPr/>
        <p:txBody>
          <a:bodyPr/>
          <a:lstStyle/>
          <a:p>
            <a:fld id="{D8D84FF5-0645-43D5-88AA-B9515E11A09B}" type="slidenum">
              <a:rPr lang="zh-TW" altLang="en-US" smtClean="0"/>
              <a:t>1</a:t>
            </a:fld>
            <a:endParaRPr lang="zh-TW" altLang="en-US"/>
          </a:p>
        </p:txBody>
      </p:sp>
    </p:spTree>
    <p:extLst>
      <p:ext uri="{BB962C8B-B14F-4D97-AF65-F5344CB8AC3E}">
        <p14:creationId xmlns:p14="http://schemas.microsoft.com/office/powerpoint/2010/main" val="2694585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SDN</a:t>
            </a:r>
            <a:endParaRPr lang="zh-TW" altLang="en-US" dirty="0"/>
          </a:p>
        </p:txBody>
      </p:sp>
      <p:sp>
        <p:nvSpPr>
          <p:cNvPr id="3" name="內容版面配置區 2"/>
          <p:cNvSpPr>
            <a:spLocks noGrp="1"/>
          </p:cNvSpPr>
          <p:nvPr>
            <p:ph idx="1"/>
          </p:nvPr>
        </p:nvSpPr>
        <p:spPr>
          <a:xfrm>
            <a:off x="838200" y="1825625"/>
            <a:ext cx="4902200" cy="4351338"/>
          </a:xfrm>
        </p:spPr>
        <p:txBody>
          <a:bodyPr/>
          <a:lstStyle/>
          <a:p>
            <a:r>
              <a:rPr lang="en-US" altLang="zh-TW" dirty="0"/>
              <a:t>C</a:t>
            </a:r>
            <a:r>
              <a:rPr lang="en-US" altLang="zh-TW" dirty="0" smtClean="0"/>
              <a:t>ontrol panel</a:t>
            </a:r>
          </a:p>
          <a:p>
            <a:pPr lvl="1"/>
            <a:r>
              <a:rPr lang="en-US" altLang="zh-TW" dirty="0" smtClean="0"/>
              <a:t>Makes decisions about where traffic is sent</a:t>
            </a:r>
          </a:p>
          <a:p>
            <a:r>
              <a:rPr lang="en-US" altLang="zh-TW" dirty="0" smtClean="0"/>
              <a:t>Data plane(Forwarding Plane)</a:t>
            </a:r>
          </a:p>
          <a:p>
            <a:pPr lvl="1"/>
            <a:r>
              <a:rPr lang="en-US" altLang="zh-TW" dirty="0" smtClean="0"/>
              <a:t>Forwards traffic to the next hop along the path to the selected destination network according to control plane logic</a:t>
            </a:r>
            <a:endParaRPr lang="zh-TW" altLang="en-US" dirty="0"/>
          </a:p>
        </p:txBody>
      </p:sp>
      <p:sp>
        <p:nvSpPr>
          <p:cNvPr id="4" name="投影片編號版面配置區 3"/>
          <p:cNvSpPr>
            <a:spLocks noGrp="1"/>
          </p:cNvSpPr>
          <p:nvPr>
            <p:ph type="sldNum" sz="quarter" idx="12"/>
          </p:nvPr>
        </p:nvSpPr>
        <p:spPr/>
        <p:txBody>
          <a:bodyPr/>
          <a:lstStyle/>
          <a:p>
            <a:fld id="{D8D84FF5-0645-43D5-88AA-B9515E11A09B}" type="slidenum">
              <a:rPr lang="zh-TW" altLang="en-US" smtClean="0"/>
              <a:t>10</a:t>
            </a:fld>
            <a:endParaRPr lang="zh-TW" altLang="en-US"/>
          </a:p>
        </p:txBody>
      </p:sp>
      <p:pic>
        <p:nvPicPr>
          <p:cNvPr id="7" name="Picture 2" descr="sdn-3lay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19288"/>
            <a:ext cx="6490721"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內容版面配置區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0400" y="3135313"/>
            <a:ext cx="5388371" cy="3041650"/>
          </a:xfrm>
          <a:prstGeom prst="rect">
            <a:avLst/>
          </a:prstGeom>
        </p:spPr>
      </p:pic>
      <p:pic>
        <p:nvPicPr>
          <p:cNvPr id="6" name="內容版面配置區 4"/>
          <p:cNvPicPr>
            <a:picLocks noGrp="1" noChangeAspect="1"/>
          </p:cNvPicPr>
          <p:nvPr/>
        </p:nvPicPr>
        <p:blipFill>
          <a:blip r:embed="rId5">
            <a:extLst>
              <a:ext uri="{28A0092B-C50C-407E-A947-70E740481C1C}">
                <a14:useLocalDpi xmlns:a14="http://schemas.microsoft.com/office/drawing/2010/main" val="0"/>
              </a:ext>
            </a:extLst>
          </a:blip>
          <a:stretch>
            <a:fillRect/>
          </a:stretch>
        </p:blipFill>
        <p:spPr>
          <a:xfrm>
            <a:off x="5890767" y="3063223"/>
            <a:ext cx="5439665" cy="3113740"/>
          </a:xfrm>
          <a:prstGeom prst="rect">
            <a:avLst/>
          </a:prstGeom>
        </p:spPr>
      </p:pic>
    </p:spTree>
    <p:extLst>
      <p:ext uri="{BB962C8B-B14F-4D97-AF65-F5344CB8AC3E}">
        <p14:creationId xmlns:p14="http://schemas.microsoft.com/office/powerpoint/2010/main" val="420167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OpenFlow</a:t>
            </a:r>
            <a:endParaRPr lang="zh-TW" altLang="en-US" dirty="0"/>
          </a:p>
        </p:txBody>
      </p:sp>
      <p:sp>
        <p:nvSpPr>
          <p:cNvPr id="4" name="投影片編號版面配置區 3"/>
          <p:cNvSpPr>
            <a:spLocks noGrp="1"/>
          </p:cNvSpPr>
          <p:nvPr>
            <p:ph type="sldNum" sz="quarter" idx="12"/>
          </p:nvPr>
        </p:nvSpPr>
        <p:spPr/>
        <p:txBody>
          <a:bodyPr/>
          <a:lstStyle/>
          <a:p>
            <a:fld id="{D8D84FF5-0645-43D5-88AA-B9515E11A09B}" type="slidenum">
              <a:rPr lang="zh-TW" altLang="en-US" smtClean="0"/>
              <a:t>11</a:t>
            </a:fld>
            <a:endParaRPr lang="zh-TW" altLang="en-US"/>
          </a:p>
        </p:txBody>
      </p:sp>
      <p:pic>
        <p:nvPicPr>
          <p:cNvPr id="6" name="Picture 2" descr="sdn-3lay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01031"/>
            <a:ext cx="606742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http://www.brocade.com/content/html/en/configuration-guide/FI_08030_SDN/GUID-D93F2639-27BD-41A0-8FBF-FBC8568F2632-output_l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2062956"/>
            <a:ext cx="54864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3289300" y="3771900"/>
            <a:ext cx="1320800" cy="6985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4831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System Architecture</a:t>
            </a:r>
            <a:endParaRPr lang="zh-TW" altLang="en-US" dirty="0"/>
          </a:p>
        </p:txBody>
      </p:sp>
      <p:sp>
        <p:nvSpPr>
          <p:cNvPr id="3" name="內容版面配置區 2"/>
          <p:cNvSpPr>
            <a:spLocks noGrp="1"/>
          </p:cNvSpPr>
          <p:nvPr>
            <p:ph idx="1"/>
          </p:nvPr>
        </p:nvSpPr>
        <p:spPr/>
        <p:txBody>
          <a:bodyPr/>
          <a:lstStyle/>
          <a:p>
            <a:r>
              <a:rPr lang="en-US" altLang="zh-TW" dirty="0" smtClean="0">
                <a:solidFill>
                  <a:schemeClr val="accent4">
                    <a:lumMod val="50000"/>
                  </a:schemeClr>
                </a:solidFill>
              </a:rPr>
              <a:t>Auto authenticate page </a:t>
            </a:r>
            <a:r>
              <a:rPr lang="en-US" altLang="zh-TW" dirty="0" smtClean="0">
                <a:solidFill>
                  <a:schemeClr val="accent4">
                    <a:lumMod val="50000"/>
                  </a:schemeClr>
                </a:solidFill>
              </a:rPr>
              <a:t>director</a:t>
            </a:r>
          </a:p>
          <a:p>
            <a:r>
              <a:rPr lang="en-US" altLang="zh-TW" dirty="0" smtClean="0">
                <a:solidFill>
                  <a:schemeClr val="accent6">
                    <a:lumMod val="50000"/>
                  </a:schemeClr>
                </a:solidFill>
              </a:rPr>
              <a:t>Dynamic get host’s information:</a:t>
            </a:r>
          </a:p>
          <a:p>
            <a:pPr lvl="1"/>
            <a:r>
              <a:rPr lang="en-US" altLang="zh-TW" dirty="0" smtClean="0">
                <a:solidFill>
                  <a:schemeClr val="accent6">
                    <a:lumMod val="50000"/>
                  </a:schemeClr>
                </a:solidFill>
              </a:rPr>
              <a:t>IP address</a:t>
            </a:r>
          </a:p>
          <a:p>
            <a:pPr lvl="1"/>
            <a:r>
              <a:rPr lang="en-US" altLang="zh-TW" dirty="0" smtClean="0">
                <a:solidFill>
                  <a:schemeClr val="accent6">
                    <a:lumMod val="50000"/>
                  </a:schemeClr>
                </a:solidFill>
              </a:rPr>
              <a:t>MAC address</a:t>
            </a:r>
          </a:p>
          <a:p>
            <a:r>
              <a:rPr lang="en-US" altLang="zh-TW" dirty="0" smtClean="0">
                <a:solidFill>
                  <a:srgbClr val="C00000"/>
                </a:solidFill>
              </a:rPr>
              <a:t>Distinguish Host:</a:t>
            </a:r>
          </a:p>
          <a:p>
            <a:pPr lvl="1"/>
            <a:r>
              <a:rPr lang="en-US" altLang="zh-TW" dirty="0" smtClean="0">
                <a:solidFill>
                  <a:srgbClr val="C00000"/>
                </a:solidFill>
              </a:rPr>
              <a:t>Authorized</a:t>
            </a:r>
          </a:p>
          <a:p>
            <a:pPr lvl="1"/>
            <a:r>
              <a:rPr lang="en-US" altLang="zh-TW" dirty="0" smtClean="0">
                <a:solidFill>
                  <a:srgbClr val="C00000"/>
                </a:solidFill>
              </a:rPr>
              <a:t>U</a:t>
            </a:r>
            <a:r>
              <a:rPr lang="en-US" altLang="zh-TW" dirty="0" smtClean="0">
                <a:solidFill>
                  <a:srgbClr val="C00000"/>
                </a:solidFill>
              </a:rPr>
              <a:t>nauthorized</a:t>
            </a:r>
          </a:p>
          <a:p>
            <a:r>
              <a:rPr lang="en-US" altLang="zh-TW" dirty="0" smtClean="0">
                <a:solidFill>
                  <a:srgbClr val="0070C0"/>
                </a:solidFill>
              </a:rPr>
              <a:t>REST API support</a:t>
            </a:r>
          </a:p>
          <a:p>
            <a:r>
              <a:rPr lang="en-US" altLang="zh-TW" dirty="0" smtClean="0">
                <a:solidFill>
                  <a:srgbClr val="7030A0"/>
                </a:solidFill>
              </a:rPr>
              <a:t>Network operation</a:t>
            </a:r>
          </a:p>
        </p:txBody>
      </p:sp>
      <p:sp>
        <p:nvSpPr>
          <p:cNvPr id="4" name="投影片編號版面配置區 3"/>
          <p:cNvSpPr>
            <a:spLocks noGrp="1"/>
          </p:cNvSpPr>
          <p:nvPr>
            <p:ph type="sldNum" sz="quarter" idx="12"/>
          </p:nvPr>
        </p:nvSpPr>
        <p:spPr/>
        <p:txBody>
          <a:bodyPr/>
          <a:lstStyle/>
          <a:p>
            <a:fld id="{D8D84FF5-0645-43D5-88AA-B9515E11A09B}" type="slidenum">
              <a:rPr lang="zh-TW" altLang="en-US" smtClean="0"/>
              <a:t>12</a:t>
            </a:fld>
            <a:endParaRPr lang="zh-TW" altLang="en-US"/>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431" y="1393826"/>
            <a:ext cx="5538369" cy="4783137"/>
          </a:xfrm>
          <a:prstGeom prst="rect">
            <a:avLst/>
          </a:prstGeom>
        </p:spPr>
      </p:pic>
      <p:sp>
        <p:nvSpPr>
          <p:cNvPr id="10" name="矩形 9"/>
          <p:cNvSpPr/>
          <p:nvPr/>
        </p:nvSpPr>
        <p:spPr>
          <a:xfrm>
            <a:off x="8216900" y="3225800"/>
            <a:ext cx="889000" cy="508000"/>
          </a:xfrm>
          <a:prstGeom prst="rect">
            <a:avLst/>
          </a:pr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9144000" y="3746500"/>
            <a:ext cx="850900" cy="482600"/>
          </a:xfrm>
          <a:prstGeom prst="rect">
            <a:avLst/>
          </a:pr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8826500" y="2260600"/>
            <a:ext cx="901700" cy="508000"/>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10325100" y="2273300"/>
            <a:ext cx="889000" cy="495300"/>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8216900" y="2260600"/>
            <a:ext cx="609600" cy="50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7188200" y="1393826"/>
            <a:ext cx="901700" cy="460374"/>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7112000" y="2044700"/>
            <a:ext cx="1016000" cy="8128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5905500" y="2260600"/>
            <a:ext cx="927100" cy="5080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8216900" y="2044700"/>
            <a:ext cx="1879600" cy="22733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圓角矩形 18"/>
          <p:cNvSpPr/>
          <p:nvPr/>
        </p:nvSpPr>
        <p:spPr>
          <a:xfrm>
            <a:off x="5905500" y="2768600"/>
            <a:ext cx="927100" cy="4572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5228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Network </a:t>
            </a:r>
            <a:r>
              <a:rPr lang="en-US" altLang="zh-TW" dirty="0" smtClean="0"/>
              <a:t>Architecture</a:t>
            </a:r>
            <a:r>
              <a:rPr lang="en-US" altLang="zh-TW" dirty="0" smtClean="0"/>
              <a:t> </a:t>
            </a:r>
            <a:endParaRPr lang="zh-TW" altLang="en-US" dirty="0"/>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2119" y="1825625"/>
            <a:ext cx="3587761" cy="4351338"/>
          </a:xfrm>
        </p:spPr>
      </p:pic>
      <p:sp>
        <p:nvSpPr>
          <p:cNvPr id="4" name="投影片編號版面配置區 3"/>
          <p:cNvSpPr>
            <a:spLocks noGrp="1"/>
          </p:cNvSpPr>
          <p:nvPr>
            <p:ph type="sldNum" sz="quarter" idx="12"/>
          </p:nvPr>
        </p:nvSpPr>
        <p:spPr/>
        <p:txBody>
          <a:bodyPr/>
          <a:lstStyle/>
          <a:p>
            <a:fld id="{D8D84FF5-0645-43D5-88AA-B9515E11A09B}" type="slidenum">
              <a:rPr lang="zh-TW" altLang="en-US" smtClean="0"/>
              <a:t>13</a:t>
            </a:fld>
            <a:endParaRPr lang="zh-TW" altLang="en-US"/>
          </a:p>
        </p:txBody>
      </p:sp>
    </p:spTree>
    <p:extLst>
      <p:ext uri="{BB962C8B-B14F-4D97-AF65-F5344CB8AC3E}">
        <p14:creationId xmlns:p14="http://schemas.microsoft.com/office/powerpoint/2010/main" val="1164105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Flow Table Design</a:t>
            </a:r>
            <a:endParaRPr lang="zh-TW" altLang="en-US" dirty="0"/>
          </a:p>
        </p:txBody>
      </p:sp>
      <p:sp>
        <p:nvSpPr>
          <p:cNvPr id="3" name="內容版面配置區 2"/>
          <p:cNvSpPr>
            <a:spLocks noGrp="1"/>
          </p:cNvSpPr>
          <p:nvPr>
            <p:ph idx="1"/>
          </p:nvPr>
        </p:nvSpPr>
        <p:spPr/>
        <p:txBody>
          <a:bodyPr/>
          <a:lstStyle/>
          <a:p>
            <a:r>
              <a:rPr lang="en-US" altLang="zh-TW" dirty="0" smtClean="0">
                <a:solidFill>
                  <a:schemeClr val="accent4">
                    <a:lumMod val="50000"/>
                  </a:schemeClr>
                </a:solidFill>
              </a:rPr>
              <a:t>Auto authenticate page director</a:t>
            </a:r>
          </a:p>
          <a:p>
            <a:r>
              <a:rPr lang="en-US" altLang="zh-TW" dirty="0" smtClean="0">
                <a:solidFill>
                  <a:schemeClr val="accent6">
                    <a:lumMod val="50000"/>
                  </a:schemeClr>
                </a:solidFill>
              </a:rPr>
              <a:t>Dynamic get host’s information:</a:t>
            </a:r>
          </a:p>
          <a:p>
            <a:r>
              <a:rPr lang="en-US" altLang="zh-TW" dirty="0" smtClean="0">
                <a:solidFill>
                  <a:srgbClr val="C00000"/>
                </a:solidFill>
              </a:rPr>
              <a:t>Distinguish Host:</a:t>
            </a:r>
          </a:p>
          <a:p>
            <a:r>
              <a:rPr lang="en-US" altLang="zh-TW" dirty="0" smtClean="0">
                <a:solidFill>
                  <a:srgbClr val="0070C0"/>
                </a:solidFill>
              </a:rPr>
              <a:t>REST API support</a:t>
            </a:r>
          </a:p>
          <a:p>
            <a:r>
              <a:rPr lang="en-US" altLang="zh-TW" dirty="0" smtClean="0">
                <a:solidFill>
                  <a:srgbClr val="7030A0"/>
                </a:solidFill>
              </a:rPr>
              <a:t>Network operation</a:t>
            </a:r>
          </a:p>
          <a:p>
            <a:endParaRPr lang="zh-TW" altLang="en-US" dirty="0"/>
          </a:p>
        </p:txBody>
      </p:sp>
      <p:sp>
        <p:nvSpPr>
          <p:cNvPr id="4" name="投影片編號版面配置區 3"/>
          <p:cNvSpPr>
            <a:spLocks noGrp="1"/>
          </p:cNvSpPr>
          <p:nvPr>
            <p:ph type="sldNum" sz="quarter" idx="12"/>
          </p:nvPr>
        </p:nvSpPr>
        <p:spPr/>
        <p:txBody>
          <a:bodyPr/>
          <a:lstStyle/>
          <a:p>
            <a:fld id="{D8D84FF5-0645-43D5-88AA-B9515E11A09B}" type="slidenum">
              <a:rPr lang="zh-TW" altLang="en-US" smtClean="0"/>
              <a:t>14</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156777229"/>
              </p:ext>
            </p:extLst>
          </p:nvPr>
        </p:nvGraphicFramePr>
        <p:xfrm>
          <a:off x="5308600" y="2854643"/>
          <a:ext cx="6045200" cy="3322320"/>
        </p:xfrm>
        <a:graphic>
          <a:graphicData uri="http://schemas.openxmlformats.org/drawingml/2006/table">
            <a:tbl>
              <a:tblPr firstRow="1" bandRow="1">
                <a:tableStyleId>{5C22544A-7EE6-4342-B048-85BDC9FD1C3A}</a:tableStyleId>
              </a:tblPr>
              <a:tblGrid>
                <a:gridCol w="2301729"/>
                <a:gridCol w="1732620"/>
                <a:gridCol w="2010851"/>
              </a:tblGrid>
              <a:tr h="370840">
                <a:tc>
                  <a:txBody>
                    <a:bodyPr/>
                    <a:lstStyle/>
                    <a:p>
                      <a:r>
                        <a:rPr lang="en-US" altLang="zh-TW" dirty="0" smtClean="0"/>
                        <a:t>Rules match condition</a:t>
                      </a:r>
                      <a:endParaRPr lang="zh-TW" altLang="en-US" dirty="0"/>
                    </a:p>
                  </a:txBody>
                  <a:tcPr/>
                </a:tc>
                <a:tc>
                  <a:txBody>
                    <a:bodyPr/>
                    <a:lstStyle/>
                    <a:p>
                      <a:r>
                        <a:rPr lang="en-US" altLang="zh-TW" dirty="0" smtClean="0"/>
                        <a:t>Priority</a:t>
                      </a:r>
                      <a:endParaRPr lang="zh-TW" altLang="en-US" dirty="0"/>
                    </a:p>
                  </a:txBody>
                  <a:tcPr/>
                </a:tc>
                <a:tc>
                  <a:txBody>
                    <a:bodyPr/>
                    <a:lstStyle/>
                    <a:p>
                      <a:r>
                        <a:rPr lang="en-US" altLang="zh-TW" dirty="0" smtClean="0"/>
                        <a:t>Action</a:t>
                      </a:r>
                      <a:endParaRPr lang="zh-TW" alt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chemeClr val="accent4">
                              <a:lumMod val="50000"/>
                            </a:schemeClr>
                          </a:solidFill>
                          <a:latin typeface="+mn-lt"/>
                          <a:ea typeface="+mn-ea"/>
                          <a:cs typeface="+mn-cs"/>
                        </a:rPr>
                        <a:t>DNS Redirect</a:t>
                      </a:r>
                      <a:endParaRPr lang="zh-TW" altLang="en-US" sz="1800" kern="1200" dirty="0" smtClean="0">
                        <a:solidFill>
                          <a:schemeClr val="accent4">
                            <a:lumMod val="50000"/>
                          </a:schemeClr>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chemeClr val="accent4">
                              <a:lumMod val="50000"/>
                            </a:schemeClr>
                          </a:solidFill>
                          <a:latin typeface="+mn-lt"/>
                          <a:ea typeface="+mn-ea"/>
                          <a:cs typeface="+mn-cs"/>
                        </a:rPr>
                        <a:t>200</a:t>
                      </a:r>
                      <a:endParaRPr lang="zh-TW" altLang="en-US" sz="1800" kern="1200" dirty="0">
                        <a:solidFill>
                          <a:schemeClr val="accent4">
                            <a:lumMod val="50000"/>
                          </a:schemeClr>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chemeClr val="accent4">
                              <a:lumMod val="50000"/>
                            </a:schemeClr>
                          </a:solidFill>
                          <a:latin typeface="+mn-lt"/>
                          <a:ea typeface="+mn-ea"/>
                          <a:cs typeface="+mn-cs"/>
                        </a:rPr>
                        <a:t>normal</a:t>
                      </a:r>
                      <a:endParaRPr lang="zh-TW" altLang="en-US" sz="1800" kern="1200" dirty="0">
                        <a:solidFill>
                          <a:schemeClr val="accent4">
                            <a:lumMod val="50000"/>
                          </a:schemeClr>
                        </a:solidFill>
                        <a:latin typeface="+mn-lt"/>
                        <a:ea typeface="+mn-ea"/>
                        <a:cs typeface="+mn-cs"/>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rgbClr val="C00000"/>
                          </a:solidFill>
                        </a:rPr>
                        <a:t>Authorized Host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rgbClr val="C00000"/>
                          </a:solidFill>
                          <a:latin typeface="+mn-lt"/>
                          <a:ea typeface="+mn-ea"/>
                          <a:cs typeface="+mn-cs"/>
                        </a:rPr>
                        <a:t>500</a:t>
                      </a:r>
                      <a:endParaRPr lang="zh-TW" altLang="en-US" sz="1800" kern="1200" dirty="0">
                        <a:solidFill>
                          <a:srgbClr val="C0000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rgbClr val="C00000"/>
                          </a:solidFill>
                          <a:latin typeface="+mn-lt"/>
                          <a:ea typeface="+mn-ea"/>
                          <a:cs typeface="+mn-cs"/>
                        </a:rPr>
                        <a:t>normal</a:t>
                      </a:r>
                      <a:endParaRPr lang="zh-TW" altLang="en-US" sz="1800" kern="1200" dirty="0">
                        <a:solidFill>
                          <a:srgbClr val="C00000"/>
                        </a:solidFill>
                        <a:latin typeface="+mn-lt"/>
                        <a:ea typeface="+mn-ea"/>
                        <a:cs typeface="+mn-cs"/>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rgbClr val="C00000"/>
                          </a:solidFill>
                        </a:rPr>
                        <a:t>Unauthorized</a:t>
                      </a:r>
                      <a:r>
                        <a:rPr lang="zh-TW" altLang="en-US" baseline="0" dirty="0" smtClean="0">
                          <a:solidFill>
                            <a:schemeClr val="dk1"/>
                          </a:solidFill>
                        </a:rPr>
                        <a:t> </a:t>
                      </a:r>
                      <a:r>
                        <a:rPr lang="en-US" altLang="zh-TW" dirty="0" smtClean="0">
                          <a:solidFill>
                            <a:srgbClr val="C00000"/>
                          </a:solidFill>
                        </a:rPr>
                        <a:t>Host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chemeClr val="accent4">
                              <a:lumMod val="50000"/>
                            </a:schemeClr>
                          </a:solidFill>
                          <a:latin typeface="+mn-lt"/>
                          <a:ea typeface="+mn-ea"/>
                          <a:cs typeface="+mn-cs"/>
                        </a:rPr>
                        <a:t>DNS Redirect</a:t>
                      </a:r>
                      <a:endParaRPr lang="zh-TW" altLang="en-US" sz="1800" kern="1200" dirty="0">
                        <a:solidFill>
                          <a:schemeClr val="accent4">
                            <a:lumMod val="50000"/>
                          </a:schemeClr>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chemeClr val="accent4">
                              <a:lumMod val="50000"/>
                            </a:schemeClr>
                          </a:solidFill>
                          <a:latin typeface="+mn-lt"/>
                          <a:ea typeface="+mn-ea"/>
                          <a:cs typeface="+mn-cs"/>
                        </a:rPr>
                        <a:t>change destination</a:t>
                      </a:r>
                      <a:endParaRPr lang="zh-TW" altLang="en-US" sz="1800" kern="1200" dirty="0">
                        <a:solidFill>
                          <a:schemeClr val="accent4">
                            <a:lumMod val="50000"/>
                          </a:schemeClr>
                        </a:solidFill>
                        <a:latin typeface="+mn-lt"/>
                        <a:ea typeface="+mn-ea"/>
                        <a:cs typeface="+mn-cs"/>
                      </a:endParaRPr>
                    </a:p>
                  </a:txBody>
                  <a:tcPr/>
                </a:tc>
              </a:tr>
              <a:tr h="370840">
                <a:tc>
                  <a:txBody>
                    <a:bodyPr/>
                    <a:lstStyle/>
                    <a:p>
                      <a:r>
                        <a:rPr lang="en-US" altLang="zh-TW" sz="1800" kern="1200" dirty="0" smtClean="0">
                          <a:solidFill>
                            <a:srgbClr val="0070C0"/>
                          </a:solidFill>
                          <a:latin typeface="+mn-lt"/>
                          <a:ea typeface="+mn-ea"/>
                          <a:cs typeface="+mn-cs"/>
                        </a:rPr>
                        <a:t>New Authorized Host</a:t>
                      </a:r>
                      <a:endParaRPr lang="zh-TW" altLang="en-US" sz="1800" kern="1200" dirty="0">
                        <a:solidFill>
                          <a:srgbClr val="0070C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rgbClr val="C00000"/>
                          </a:solidFill>
                        </a:rPr>
                        <a:t>Authorized Host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rgbClr val="C00000"/>
                          </a:solidFill>
                        </a:rPr>
                        <a:t>normal</a:t>
                      </a:r>
                      <a:endParaRPr lang="en-US" altLang="zh-TW" dirty="0" smtClean="0">
                        <a:solidFill>
                          <a:srgbClr val="C00000"/>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rgbClr val="7030A0"/>
                          </a:solidFill>
                        </a:rPr>
                        <a:t>ARP forward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rgbClr val="7030A0"/>
                          </a:solidFill>
                          <a:latin typeface="+mn-lt"/>
                          <a:ea typeface="+mn-ea"/>
                          <a:cs typeface="+mn-cs"/>
                        </a:rPr>
                        <a:t>600</a:t>
                      </a:r>
                      <a:endParaRPr lang="zh-TW" altLang="en-US" sz="1800" kern="1200" dirty="0">
                        <a:solidFill>
                          <a:srgbClr val="7030A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rgbClr val="7030A0"/>
                          </a:solidFill>
                          <a:latin typeface="+mn-lt"/>
                          <a:ea typeface="+mn-ea"/>
                          <a:cs typeface="+mn-cs"/>
                        </a:rPr>
                        <a:t>normal</a:t>
                      </a:r>
                      <a:endParaRPr lang="zh-TW" altLang="en-US" sz="1800" kern="1200" dirty="0">
                        <a:solidFill>
                          <a:srgbClr val="7030A0"/>
                        </a:solidFill>
                        <a:latin typeface="+mn-lt"/>
                        <a:ea typeface="+mn-ea"/>
                        <a:cs typeface="+mn-cs"/>
                      </a:endParaRPr>
                    </a:p>
                  </a:txBody>
                  <a:tcPr/>
                </a:tc>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rgbClr val="7030A0"/>
                          </a:solidFill>
                        </a:rPr>
                        <a:t>DHCP forward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rgbClr val="7030A0"/>
                          </a:solidFill>
                          <a:latin typeface="+mn-lt"/>
                          <a:ea typeface="+mn-ea"/>
                          <a:cs typeface="+mn-cs"/>
                        </a:rPr>
                        <a:t>400</a:t>
                      </a:r>
                      <a:endParaRPr lang="zh-TW" altLang="en-US" sz="1800" kern="1200" dirty="0">
                        <a:solidFill>
                          <a:srgbClr val="7030A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rgbClr val="7030A0"/>
                          </a:solidFill>
                          <a:latin typeface="+mn-lt"/>
                          <a:ea typeface="+mn-ea"/>
                          <a:cs typeface="+mn-cs"/>
                        </a:rPr>
                        <a:t>normal</a:t>
                      </a:r>
                      <a:endParaRPr lang="zh-TW" altLang="en-US" sz="1800" kern="1200" dirty="0">
                        <a:solidFill>
                          <a:srgbClr val="7030A0"/>
                        </a:solidFill>
                        <a:latin typeface="+mn-lt"/>
                        <a:ea typeface="+mn-ea"/>
                        <a:cs typeface="+mn-cs"/>
                      </a:endParaRPr>
                    </a:p>
                  </a:txBody>
                  <a:tcPr/>
                </a:tc>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rgbClr val="7030A0"/>
                          </a:solidFill>
                        </a:rPr>
                        <a:t>HTTP forward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rgbClr val="7030A0"/>
                          </a:solidFill>
                          <a:latin typeface="+mn-lt"/>
                          <a:ea typeface="+mn-ea"/>
                          <a:cs typeface="+mn-cs"/>
                        </a:rPr>
                        <a:t>150</a:t>
                      </a:r>
                      <a:endParaRPr lang="zh-TW" altLang="en-US" sz="1800" kern="1200" dirty="0">
                        <a:solidFill>
                          <a:srgbClr val="7030A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rgbClr val="7030A0"/>
                          </a:solidFill>
                          <a:latin typeface="+mn-lt"/>
                          <a:ea typeface="+mn-ea"/>
                          <a:cs typeface="+mn-cs"/>
                        </a:rPr>
                        <a:t>normal</a:t>
                      </a:r>
                      <a:endParaRPr lang="zh-TW" altLang="en-US" sz="1800" kern="1200" dirty="0">
                        <a:solidFill>
                          <a:srgbClr val="7030A0"/>
                        </a:solidFill>
                        <a:latin typeface="+mn-lt"/>
                        <a:ea typeface="+mn-ea"/>
                        <a:cs typeface="+mn-cs"/>
                      </a:endParaRPr>
                    </a:p>
                  </a:txBody>
                  <a:tcPr/>
                </a:tc>
              </a:tr>
              <a:tr h="182880">
                <a:tc>
                  <a:txBody>
                    <a:bodyPr/>
                    <a:lstStyle/>
                    <a:p>
                      <a:r>
                        <a:rPr lang="en-US" altLang="zh-TW" dirty="0" smtClean="0"/>
                        <a:t>Not</a:t>
                      </a:r>
                      <a:r>
                        <a:rPr lang="en-US" altLang="zh-TW" baseline="0" dirty="0" smtClean="0"/>
                        <a:t> match </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drop</a:t>
                      </a:r>
                      <a:endParaRPr lang="zh-TW" altLang="en-US" dirty="0"/>
                    </a:p>
                  </a:txBody>
                  <a:tcPr/>
                </a:tc>
              </a:tr>
            </a:tbl>
          </a:graphicData>
        </a:graphic>
      </p:graphicFrame>
    </p:spTree>
    <p:extLst>
      <p:ext uri="{BB962C8B-B14F-4D97-AF65-F5344CB8AC3E}">
        <p14:creationId xmlns:p14="http://schemas.microsoft.com/office/powerpoint/2010/main" val="462932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System </a:t>
            </a:r>
            <a:r>
              <a:rPr lang="en-US" altLang="zh-TW" dirty="0"/>
              <a:t>O</a:t>
            </a:r>
            <a:r>
              <a:rPr lang="en-US" altLang="zh-TW" dirty="0" smtClean="0"/>
              <a:t>perating Process</a:t>
            </a:r>
            <a:endParaRPr lang="zh-TW" altLang="en-US" dirty="0"/>
          </a:p>
        </p:txBody>
      </p:sp>
      <p:sp>
        <p:nvSpPr>
          <p:cNvPr id="4" name="投影片編號版面配置區 3"/>
          <p:cNvSpPr>
            <a:spLocks noGrp="1"/>
          </p:cNvSpPr>
          <p:nvPr>
            <p:ph type="sldNum" sz="quarter" idx="12"/>
          </p:nvPr>
        </p:nvSpPr>
        <p:spPr/>
        <p:txBody>
          <a:bodyPr/>
          <a:lstStyle/>
          <a:p>
            <a:fld id="{D8D84FF5-0645-43D5-88AA-B9515E11A09B}" type="slidenum">
              <a:rPr lang="zh-TW" altLang="en-US" smtClean="0"/>
              <a:t>15</a:t>
            </a:fld>
            <a:endParaRPr lang="zh-TW" altLang="en-US"/>
          </a:p>
        </p:txBody>
      </p:sp>
      <p:pic>
        <p:nvPicPr>
          <p:cNvPr id="7" name="內容版面配置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406525"/>
            <a:ext cx="2413000" cy="4816072"/>
          </a:xfrm>
        </p:spPr>
      </p:pic>
      <p:sp>
        <p:nvSpPr>
          <p:cNvPr id="8" name="矩形 7"/>
          <p:cNvSpPr/>
          <p:nvPr/>
        </p:nvSpPr>
        <p:spPr>
          <a:xfrm>
            <a:off x="1193800" y="4775200"/>
            <a:ext cx="1701800" cy="1447397"/>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406524"/>
            <a:ext cx="8001000" cy="4130675"/>
          </a:xfrm>
          <a:prstGeom prst="rect">
            <a:avLst/>
          </a:prstGeom>
        </p:spPr>
      </p:pic>
      <p:sp>
        <p:nvSpPr>
          <p:cNvPr id="10" name="矩形 9"/>
          <p:cNvSpPr/>
          <p:nvPr/>
        </p:nvSpPr>
        <p:spPr>
          <a:xfrm>
            <a:off x="4127500" y="3606800"/>
            <a:ext cx="2476500" cy="914400"/>
          </a:xfrm>
          <a:prstGeom prst="rect">
            <a:avLst/>
          </a:pr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4127500" y="2362200"/>
            <a:ext cx="2476500" cy="927100"/>
          </a:xfrm>
          <a:prstGeom prst="rect">
            <a:avLst/>
          </a:pr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3992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2955925"/>
            <a:ext cx="10515600" cy="1325563"/>
          </a:xfrm>
        </p:spPr>
        <p:txBody>
          <a:bodyPr/>
          <a:lstStyle/>
          <a:p>
            <a:pPr algn="ctr"/>
            <a:r>
              <a:rPr lang="en-US" altLang="zh-TW" dirty="0" smtClean="0"/>
              <a:t>System Demonstrate</a:t>
            </a:r>
            <a:endParaRPr lang="zh-TW" altLang="en-US" dirty="0"/>
          </a:p>
        </p:txBody>
      </p:sp>
      <p:sp>
        <p:nvSpPr>
          <p:cNvPr id="4" name="投影片編號版面配置區 3"/>
          <p:cNvSpPr>
            <a:spLocks noGrp="1"/>
          </p:cNvSpPr>
          <p:nvPr>
            <p:ph type="sldNum" sz="quarter" idx="12"/>
          </p:nvPr>
        </p:nvSpPr>
        <p:spPr/>
        <p:txBody>
          <a:bodyPr/>
          <a:lstStyle/>
          <a:p>
            <a:fld id="{D8D84FF5-0645-43D5-88AA-B9515E11A09B}" type="slidenum">
              <a:rPr lang="zh-TW" altLang="en-US" smtClean="0"/>
              <a:t>16</a:t>
            </a:fld>
            <a:endParaRPr lang="zh-TW" altLang="en-US"/>
          </a:p>
        </p:txBody>
      </p:sp>
    </p:spTree>
    <p:extLst>
      <p:ext uri="{BB962C8B-B14F-4D97-AF65-F5344CB8AC3E}">
        <p14:creationId xmlns:p14="http://schemas.microsoft.com/office/powerpoint/2010/main" val="597649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Implementation Architecture</a:t>
            </a:r>
            <a:endParaRPr lang="zh-TW" altLang="en-US" dirty="0"/>
          </a:p>
        </p:txBody>
      </p:sp>
      <p:pic>
        <p:nvPicPr>
          <p:cNvPr id="5" name="內容版面配置區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70057" y="1597024"/>
            <a:ext cx="4106242" cy="4638675"/>
          </a:xfrm>
        </p:spPr>
      </p:pic>
      <p:sp>
        <p:nvSpPr>
          <p:cNvPr id="4" name="投影片編號版面配置區 3"/>
          <p:cNvSpPr>
            <a:spLocks noGrp="1"/>
          </p:cNvSpPr>
          <p:nvPr>
            <p:ph type="sldNum" sz="quarter" idx="12"/>
          </p:nvPr>
        </p:nvSpPr>
        <p:spPr/>
        <p:txBody>
          <a:bodyPr/>
          <a:lstStyle/>
          <a:p>
            <a:fld id="{D8D84FF5-0645-43D5-88AA-B9515E11A09B}" type="slidenum">
              <a:rPr lang="zh-TW" altLang="en-US" smtClean="0"/>
              <a:t>17</a:t>
            </a:fld>
            <a:endParaRPr lang="zh-TW" altLang="en-US"/>
          </a:p>
        </p:txBody>
      </p:sp>
    </p:spTree>
    <p:extLst>
      <p:ext uri="{BB962C8B-B14F-4D97-AF65-F5344CB8AC3E}">
        <p14:creationId xmlns:p14="http://schemas.microsoft.com/office/powerpoint/2010/main" val="3820362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Authorized Host </a:t>
            </a:r>
            <a:r>
              <a:rPr lang="en-US" altLang="zh-TW" dirty="0"/>
              <a:t>S</a:t>
            </a:r>
            <a:r>
              <a:rPr lang="en-US" altLang="zh-TW" dirty="0" smtClean="0"/>
              <a:t>ituation</a:t>
            </a:r>
            <a:endParaRPr lang="zh-TW" altLang="en-US" dirty="0"/>
          </a:p>
        </p:txBody>
      </p:sp>
      <p:sp>
        <p:nvSpPr>
          <p:cNvPr id="4" name="投影片編號版面配置區 3"/>
          <p:cNvSpPr>
            <a:spLocks noGrp="1"/>
          </p:cNvSpPr>
          <p:nvPr>
            <p:ph type="sldNum" sz="quarter" idx="12"/>
          </p:nvPr>
        </p:nvSpPr>
        <p:spPr/>
        <p:txBody>
          <a:bodyPr/>
          <a:lstStyle/>
          <a:p>
            <a:fld id="{D8D84FF5-0645-43D5-88AA-B9515E11A09B}" type="slidenum">
              <a:rPr lang="zh-TW" altLang="en-US" smtClean="0"/>
              <a:t>18</a:t>
            </a:fld>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0231" y="4150875"/>
            <a:ext cx="7611537" cy="1714739"/>
          </a:xfrm>
          <a:prstGeom prst="rect">
            <a:avLst/>
          </a:prstGeom>
        </p:spPr>
      </p:pic>
      <p:graphicFrame>
        <p:nvGraphicFramePr>
          <p:cNvPr id="6" name="表格 5"/>
          <p:cNvGraphicFramePr>
            <a:graphicFrameLocks noGrp="1"/>
          </p:cNvGraphicFramePr>
          <p:nvPr>
            <p:extLst>
              <p:ext uri="{D42A27DB-BD31-4B8C-83A1-F6EECF244321}">
                <p14:modId xmlns:p14="http://schemas.microsoft.com/office/powerpoint/2010/main" val="2529745394"/>
              </p:ext>
            </p:extLst>
          </p:nvPr>
        </p:nvGraphicFramePr>
        <p:xfrm>
          <a:off x="3073400" y="2146299"/>
          <a:ext cx="6045200" cy="1468120"/>
        </p:xfrm>
        <a:graphic>
          <a:graphicData uri="http://schemas.openxmlformats.org/drawingml/2006/table">
            <a:tbl>
              <a:tblPr firstRow="1" bandRow="1">
                <a:tableStyleId>{5C22544A-7EE6-4342-B048-85BDC9FD1C3A}</a:tableStyleId>
              </a:tblPr>
              <a:tblGrid>
                <a:gridCol w="2301729"/>
                <a:gridCol w="1732620"/>
                <a:gridCol w="2010851"/>
              </a:tblGrid>
              <a:tr h="0">
                <a:tc>
                  <a:txBody>
                    <a:bodyPr/>
                    <a:lstStyle/>
                    <a:p>
                      <a:r>
                        <a:rPr lang="en-US" altLang="zh-TW" dirty="0" smtClean="0"/>
                        <a:t>Rules match condition</a:t>
                      </a:r>
                      <a:endParaRPr lang="zh-TW" altLang="en-US" dirty="0"/>
                    </a:p>
                  </a:txBody>
                  <a:tcPr/>
                </a:tc>
                <a:tc>
                  <a:txBody>
                    <a:bodyPr/>
                    <a:lstStyle/>
                    <a:p>
                      <a:r>
                        <a:rPr lang="en-US" altLang="zh-TW" dirty="0" smtClean="0"/>
                        <a:t>Priority</a:t>
                      </a:r>
                      <a:endParaRPr lang="zh-TW" altLang="en-US" dirty="0"/>
                    </a:p>
                  </a:txBody>
                  <a:tcPr/>
                </a:tc>
                <a:tc>
                  <a:txBody>
                    <a:bodyPr/>
                    <a:lstStyle/>
                    <a:p>
                      <a:r>
                        <a:rPr lang="en-US" altLang="zh-TW" dirty="0" smtClean="0"/>
                        <a:t>Action</a:t>
                      </a:r>
                      <a:endParaRPr lang="zh-TW" altLang="en-US" dirty="0"/>
                    </a:p>
                  </a:txBody>
                  <a:tcPr/>
                </a:tc>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rgbClr val="7030A0"/>
                          </a:solidFill>
                        </a:rPr>
                        <a:t>ARP forward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rgbClr val="7030A0"/>
                          </a:solidFill>
                          <a:latin typeface="+mn-lt"/>
                          <a:ea typeface="+mn-ea"/>
                          <a:cs typeface="+mn-cs"/>
                        </a:rPr>
                        <a:t>600</a:t>
                      </a:r>
                      <a:endParaRPr lang="zh-TW" altLang="en-US" sz="1800" kern="1200" dirty="0">
                        <a:solidFill>
                          <a:srgbClr val="7030A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rgbClr val="7030A0"/>
                          </a:solidFill>
                          <a:latin typeface="+mn-lt"/>
                          <a:ea typeface="+mn-ea"/>
                          <a:cs typeface="+mn-cs"/>
                        </a:rPr>
                        <a:t>normal</a:t>
                      </a:r>
                      <a:endParaRPr lang="zh-TW" altLang="en-US" sz="1800" kern="1200" dirty="0">
                        <a:solidFill>
                          <a:srgbClr val="7030A0"/>
                        </a:solidFill>
                        <a:latin typeface="+mn-lt"/>
                        <a:ea typeface="+mn-ea"/>
                        <a:cs typeface="+mn-cs"/>
                      </a:endParaRPr>
                    </a:p>
                  </a:txBody>
                  <a:tcPr/>
                </a:tc>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rgbClr val="7030A0"/>
                          </a:solidFill>
                        </a:rPr>
                        <a:t>DHCP forward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rgbClr val="7030A0"/>
                          </a:solidFill>
                          <a:latin typeface="+mn-lt"/>
                          <a:ea typeface="+mn-ea"/>
                          <a:cs typeface="+mn-cs"/>
                        </a:rPr>
                        <a:t>400</a:t>
                      </a:r>
                      <a:endParaRPr lang="zh-TW" altLang="en-US" sz="1800" kern="1200" dirty="0">
                        <a:solidFill>
                          <a:srgbClr val="7030A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rgbClr val="7030A0"/>
                          </a:solidFill>
                          <a:latin typeface="+mn-lt"/>
                          <a:ea typeface="+mn-ea"/>
                          <a:cs typeface="+mn-cs"/>
                        </a:rPr>
                        <a:t>normal</a:t>
                      </a:r>
                      <a:endParaRPr lang="zh-TW" altLang="en-US" sz="1800" kern="1200" dirty="0">
                        <a:solidFill>
                          <a:srgbClr val="7030A0"/>
                        </a:solidFill>
                        <a:latin typeface="+mn-lt"/>
                        <a:ea typeface="+mn-ea"/>
                        <a:cs typeface="+mn-cs"/>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rgbClr val="C00000"/>
                          </a:solidFill>
                        </a:rPr>
                        <a:t>Authorized Host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rgbClr val="C00000"/>
                          </a:solidFill>
                          <a:latin typeface="+mn-lt"/>
                          <a:ea typeface="+mn-ea"/>
                          <a:cs typeface="+mn-cs"/>
                        </a:rPr>
                        <a:t>500</a:t>
                      </a:r>
                      <a:endParaRPr lang="zh-TW" altLang="en-US" sz="1800" kern="1200" dirty="0">
                        <a:solidFill>
                          <a:srgbClr val="C0000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rgbClr val="C00000"/>
                          </a:solidFill>
                          <a:latin typeface="+mn-lt"/>
                          <a:ea typeface="+mn-ea"/>
                          <a:cs typeface="+mn-cs"/>
                        </a:rPr>
                        <a:t>normal</a:t>
                      </a:r>
                      <a:endParaRPr lang="zh-TW" altLang="en-US" sz="1800" kern="1200" dirty="0">
                        <a:solidFill>
                          <a:srgbClr val="C00000"/>
                        </a:solidFill>
                        <a:latin typeface="+mn-lt"/>
                        <a:ea typeface="+mn-ea"/>
                        <a:cs typeface="+mn-cs"/>
                      </a:endParaRPr>
                    </a:p>
                  </a:txBody>
                  <a:tcPr/>
                </a:tc>
              </a:tr>
            </a:tbl>
          </a:graphicData>
        </a:graphic>
      </p:graphicFrame>
    </p:spTree>
    <p:extLst>
      <p:ext uri="{BB962C8B-B14F-4D97-AF65-F5344CB8AC3E}">
        <p14:creationId xmlns:p14="http://schemas.microsoft.com/office/powerpoint/2010/main" val="3355167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Unauthorized Host Situation</a:t>
            </a:r>
            <a:endParaRPr lang="zh-TW" altLang="en-US" dirty="0"/>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96093"/>
            <a:ext cx="10515600" cy="3810402"/>
          </a:xfrm>
        </p:spPr>
      </p:pic>
      <p:sp>
        <p:nvSpPr>
          <p:cNvPr id="4" name="投影片編號版面配置區 3"/>
          <p:cNvSpPr>
            <a:spLocks noGrp="1"/>
          </p:cNvSpPr>
          <p:nvPr>
            <p:ph type="sldNum" sz="quarter" idx="12"/>
          </p:nvPr>
        </p:nvSpPr>
        <p:spPr/>
        <p:txBody>
          <a:bodyPr/>
          <a:lstStyle/>
          <a:p>
            <a:fld id="{D8D84FF5-0645-43D5-88AA-B9515E11A09B}" type="slidenum">
              <a:rPr lang="zh-TW" altLang="en-US" smtClean="0"/>
              <a:t>19</a:t>
            </a:fld>
            <a:endParaRPr lang="zh-TW" altLang="en-US"/>
          </a:p>
        </p:txBody>
      </p:sp>
    </p:spTree>
    <p:extLst>
      <p:ext uri="{BB962C8B-B14F-4D97-AF65-F5344CB8AC3E}">
        <p14:creationId xmlns:p14="http://schemas.microsoft.com/office/powerpoint/2010/main" val="1604440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a:xfrm>
            <a:off x="838200" y="1825625"/>
            <a:ext cx="5272144" cy="4351338"/>
          </a:xfrm>
        </p:spPr>
        <p:txBody>
          <a:bodyPr>
            <a:normAutofit/>
          </a:bodyPr>
          <a:lstStyle/>
          <a:p>
            <a:r>
              <a:rPr lang="en-US" altLang="zh-TW" dirty="0" smtClean="0"/>
              <a:t>Introduction</a:t>
            </a:r>
          </a:p>
          <a:p>
            <a:r>
              <a:rPr lang="en-US" altLang="zh-TW" dirty="0" smtClean="0"/>
              <a:t>Background Knowledge</a:t>
            </a:r>
          </a:p>
          <a:p>
            <a:pPr lvl="1"/>
            <a:r>
              <a:rPr lang="en-US" altLang="zh-TW" dirty="0" smtClean="0"/>
              <a:t>ACL(Access Control List)</a:t>
            </a:r>
          </a:p>
          <a:p>
            <a:pPr lvl="1"/>
            <a:r>
              <a:rPr lang="en-US" altLang="zh-TW" dirty="0" smtClean="0"/>
              <a:t>Captive Portal</a:t>
            </a:r>
          </a:p>
          <a:p>
            <a:pPr lvl="1"/>
            <a:r>
              <a:rPr lang="en-US" altLang="zh-TW" dirty="0" smtClean="0"/>
              <a:t>DNS(domain name system)</a:t>
            </a:r>
          </a:p>
          <a:p>
            <a:pPr lvl="1"/>
            <a:r>
              <a:rPr lang="en-US" altLang="zh-TW" dirty="0" smtClean="0"/>
              <a:t>SDN(Software-defined networking)</a:t>
            </a:r>
          </a:p>
          <a:p>
            <a:pPr lvl="1"/>
            <a:r>
              <a:rPr lang="en-US" altLang="zh-TW" dirty="0" smtClean="0"/>
              <a:t>OpenFlow</a:t>
            </a:r>
          </a:p>
          <a:p>
            <a:r>
              <a:rPr lang="en-US" altLang="zh-TW" dirty="0" smtClean="0"/>
              <a:t>System Architecture</a:t>
            </a:r>
          </a:p>
          <a:p>
            <a:r>
              <a:rPr lang="en-US" altLang="zh-TW" dirty="0" smtClean="0"/>
              <a:t>Flow Table Design</a:t>
            </a:r>
          </a:p>
          <a:p>
            <a:endParaRPr lang="zh-TW" altLang="en-US" dirty="0"/>
          </a:p>
        </p:txBody>
      </p:sp>
      <p:sp>
        <p:nvSpPr>
          <p:cNvPr id="4" name="投影片編號版面配置區 3"/>
          <p:cNvSpPr>
            <a:spLocks noGrp="1"/>
          </p:cNvSpPr>
          <p:nvPr>
            <p:ph type="sldNum" sz="quarter" idx="12"/>
          </p:nvPr>
        </p:nvSpPr>
        <p:spPr/>
        <p:txBody>
          <a:bodyPr/>
          <a:lstStyle/>
          <a:p>
            <a:fld id="{D8D84FF5-0645-43D5-88AA-B9515E11A09B}" type="slidenum">
              <a:rPr lang="zh-TW" altLang="en-US" smtClean="0"/>
              <a:t>2</a:t>
            </a:fld>
            <a:endParaRPr lang="zh-TW" altLang="en-US"/>
          </a:p>
        </p:txBody>
      </p:sp>
      <p:sp>
        <p:nvSpPr>
          <p:cNvPr id="5" name="內容版面配置區 2"/>
          <p:cNvSpPr txBox="1">
            <a:spLocks/>
          </p:cNvSpPr>
          <p:nvPr/>
        </p:nvSpPr>
        <p:spPr>
          <a:xfrm>
            <a:off x="6110344" y="1825625"/>
            <a:ext cx="527214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smtClean="0"/>
              <a:t>System Operating Process</a:t>
            </a:r>
            <a:endParaRPr lang="en-US" altLang="zh-TW" dirty="0" smtClean="0"/>
          </a:p>
          <a:p>
            <a:r>
              <a:rPr lang="en-US" altLang="zh-TW" dirty="0" smtClean="0"/>
              <a:t>System Demonstrate</a:t>
            </a:r>
            <a:endParaRPr lang="en-US" altLang="zh-TW" dirty="0" smtClean="0"/>
          </a:p>
          <a:p>
            <a:r>
              <a:rPr lang="en-US" altLang="zh-TW" dirty="0" smtClean="0"/>
              <a:t>Implementation </a:t>
            </a:r>
            <a:r>
              <a:rPr lang="en-US" altLang="zh-TW" dirty="0" smtClean="0"/>
              <a:t>Architecture</a:t>
            </a:r>
          </a:p>
          <a:p>
            <a:r>
              <a:rPr lang="en-US" altLang="zh-TW" dirty="0" smtClean="0"/>
              <a:t>Authorized Host Situation</a:t>
            </a:r>
          </a:p>
          <a:p>
            <a:r>
              <a:rPr lang="en-US" altLang="zh-TW" dirty="0" smtClean="0"/>
              <a:t>Unauthorized Host Situation</a:t>
            </a:r>
          </a:p>
          <a:p>
            <a:r>
              <a:rPr lang="en-US" altLang="zh-TW" dirty="0" smtClean="0"/>
              <a:t>Manager Operating Situation</a:t>
            </a:r>
          </a:p>
          <a:p>
            <a:r>
              <a:rPr lang="en-US" altLang="zh-TW" dirty="0" smtClean="0"/>
              <a:t>Experimental Evaluation</a:t>
            </a:r>
          </a:p>
          <a:p>
            <a:r>
              <a:rPr lang="en-US" altLang="zh-TW" dirty="0" smtClean="0"/>
              <a:t>Conclusion</a:t>
            </a:r>
          </a:p>
          <a:p>
            <a:endParaRPr lang="en-US" altLang="zh-TW" dirty="0" smtClean="0"/>
          </a:p>
          <a:p>
            <a:endParaRPr lang="zh-TW" altLang="en-US" dirty="0"/>
          </a:p>
        </p:txBody>
      </p:sp>
    </p:spTree>
    <p:extLst>
      <p:ext uri="{BB962C8B-B14F-4D97-AF65-F5344CB8AC3E}">
        <p14:creationId xmlns:p14="http://schemas.microsoft.com/office/powerpoint/2010/main" val="1803010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Manager Operating Situation</a:t>
            </a:r>
            <a:endParaRPr lang="zh-TW" altLang="en-US" dirty="0"/>
          </a:p>
        </p:txBody>
      </p:sp>
      <p:sp>
        <p:nvSpPr>
          <p:cNvPr id="3" name="內容版面配置區 2"/>
          <p:cNvSpPr>
            <a:spLocks noGrp="1"/>
          </p:cNvSpPr>
          <p:nvPr>
            <p:ph idx="1"/>
          </p:nvPr>
        </p:nvSpPr>
        <p:spPr/>
        <p:txBody>
          <a:bodyPr/>
          <a:lstStyle/>
          <a:p>
            <a:r>
              <a:rPr lang="en-US" altLang="zh-TW" dirty="0" smtClean="0"/>
              <a:t>REST command</a:t>
            </a:r>
            <a:r>
              <a:rPr lang="zh-TW" altLang="en-US" dirty="0" smtClean="0"/>
              <a:t> </a:t>
            </a:r>
            <a:r>
              <a:rPr lang="en-US" altLang="zh-TW" dirty="0" smtClean="0"/>
              <a:t>(GET </a:t>
            </a:r>
            <a:r>
              <a:rPr lang="zh-TW" altLang="en-US" dirty="0" smtClean="0"/>
              <a:t>、</a:t>
            </a:r>
            <a:r>
              <a:rPr lang="en-US" altLang="zh-TW" dirty="0" smtClean="0"/>
              <a:t>POST</a:t>
            </a:r>
            <a:r>
              <a:rPr lang="zh-TW" altLang="en-US" dirty="0" smtClean="0"/>
              <a:t>、</a:t>
            </a:r>
            <a:r>
              <a:rPr lang="en-US" altLang="zh-TW" dirty="0" smtClean="0"/>
              <a:t>DELETE</a:t>
            </a:r>
            <a:r>
              <a:rPr lang="zh-TW" altLang="en-US" dirty="0" smtClean="0"/>
              <a:t> </a:t>
            </a:r>
            <a:r>
              <a:rPr lang="en-US" altLang="zh-TW" dirty="0" smtClean="0"/>
              <a:t>)</a:t>
            </a:r>
          </a:p>
          <a:p>
            <a:r>
              <a:rPr lang="en-US" altLang="zh-TW" dirty="0" smtClean="0"/>
              <a:t>Google Chrome POSTMAN</a:t>
            </a:r>
            <a:r>
              <a:rPr lang="zh-TW" altLang="en-US" dirty="0" smtClean="0"/>
              <a:t> </a:t>
            </a:r>
            <a:r>
              <a:rPr lang="en-US" altLang="zh-TW" dirty="0" smtClean="0"/>
              <a:t>Extensions</a:t>
            </a:r>
          </a:p>
          <a:p>
            <a:endParaRPr lang="zh-TW" altLang="en-US" dirty="0"/>
          </a:p>
        </p:txBody>
      </p:sp>
      <p:sp>
        <p:nvSpPr>
          <p:cNvPr id="4" name="投影片編號版面配置區 3"/>
          <p:cNvSpPr>
            <a:spLocks noGrp="1"/>
          </p:cNvSpPr>
          <p:nvPr>
            <p:ph type="sldNum" sz="quarter" idx="12"/>
          </p:nvPr>
        </p:nvSpPr>
        <p:spPr/>
        <p:txBody>
          <a:bodyPr/>
          <a:lstStyle/>
          <a:p>
            <a:fld id="{D8D84FF5-0645-43D5-88AA-B9515E11A09B}" type="slidenum">
              <a:rPr lang="zh-TW" altLang="en-US" smtClean="0"/>
              <a:t>20</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3251091662"/>
              </p:ext>
            </p:extLst>
          </p:nvPr>
        </p:nvGraphicFramePr>
        <p:xfrm>
          <a:off x="3073400" y="3445034"/>
          <a:ext cx="6045200" cy="1112520"/>
        </p:xfrm>
        <a:graphic>
          <a:graphicData uri="http://schemas.openxmlformats.org/drawingml/2006/table">
            <a:tbl>
              <a:tblPr firstRow="1" bandRow="1">
                <a:tableStyleId>{5C22544A-7EE6-4342-B048-85BDC9FD1C3A}</a:tableStyleId>
              </a:tblPr>
              <a:tblGrid>
                <a:gridCol w="2301729"/>
                <a:gridCol w="1732620"/>
                <a:gridCol w="2010851"/>
              </a:tblGrid>
              <a:tr h="370840">
                <a:tc>
                  <a:txBody>
                    <a:bodyPr/>
                    <a:lstStyle/>
                    <a:p>
                      <a:r>
                        <a:rPr lang="en-US" altLang="zh-TW" dirty="0" smtClean="0"/>
                        <a:t>Rules match condition</a:t>
                      </a:r>
                      <a:endParaRPr lang="zh-TW" altLang="en-US" dirty="0"/>
                    </a:p>
                  </a:txBody>
                  <a:tcPr/>
                </a:tc>
                <a:tc>
                  <a:txBody>
                    <a:bodyPr/>
                    <a:lstStyle/>
                    <a:p>
                      <a:r>
                        <a:rPr lang="en-US" altLang="zh-TW" dirty="0" smtClean="0"/>
                        <a:t>Priority</a:t>
                      </a:r>
                      <a:endParaRPr lang="zh-TW" altLang="en-US" dirty="0"/>
                    </a:p>
                  </a:txBody>
                  <a:tcPr/>
                </a:tc>
                <a:tc>
                  <a:txBody>
                    <a:bodyPr/>
                    <a:lstStyle/>
                    <a:p>
                      <a:r>
                        <a:rPr lang="en-US" altLang="zh-TW" dirty="0" smtClean="0"/>
                        <a:t>Action</a:t>
                      </a:r>
                      <a:endParaRPr lang="zh-TW" alt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rgbClr val="0070C0"/>
                          </a:solidFill>
                          <a:latin typeface="+mn-lt"/>
                          <a:ea typeface="+mn-ea"/>
                          <a:cs typeface="+mn-cs"/>
                        </a:rPr>
                        <a:t>New Rules</a:t>
                      </a:r>
                      <a:endParaRPr lang="en-US" altLang="zh-TW" dirty="0" smtClean="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rgbClr val="0070C0"/>
                          </a:solidFill>
                          <a:latin typeface="+mn-lt"/>
                          <a:ea typeface="+mn-ea"/>
                          <a:cs typeface="+mn-cs"/>
                        </a:rPr>
                        <a:t>customized</a:t>
                      </a:r>
                      <a:endParaRPr lang="zh-TW" altLang="en-US" sz="1800" kern="1200" dirty="0">
                        <a:solidFill>
                          <a:srgbClr val="0070C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rgbClr val="0070C0"/>
                          </a:solidFill>
                          <a:latin typeface="+mn-lt"/>
                          <a:ea typeface="+mn-ea"/>
                          <a:cs typeface="+mn-cs"/>
                        </a:rPr>
                        <a:t>normal</a:t>
                      </a:r>
                    </a:p>
                  </a:txBody>
                  <a:tcPr/>
                </a:tc>
              </a:tr>
              <a:tr h="370840">
                <a:tc>
                  <a:txBody>
                    <a:bodyPr/>
                    <a:lstStyle/>
                    <a:p>
                      <a:r>
                        <a:rPr lang="en-US" altLang="zh-TW" sz="1800" kern="1200" dirty="0" smtClean="0">
                          <a:solidFill>
                            <a:srgbClr val="0070C0"/>
                          </a:solidFill>
                          <a:latin typeface="+mn-lt"/>
                          <a:ea typeface="+mn-ea"/>
                          <a:cs typeface="+mn-cs"/>
                        </a:rPr>
                        <a:t>New Authorized Host</a:t>
                      </a:r>
                      <a:endParaRPr lang="zh-TW" altLang="en-US" sz="1800" kern="1200" dirty="0">
                        <a:solidFill>
                          <a:srgbClr val="0070C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rgbClr val="C00000"/>
                          </a:solidFill>
                        </a:rPr>
                        <a:t>Authorized Host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rgbClr val="C00000"/>
                          </a:solidFill>
                        </a:rPr>
                        <a:t>normal</a:t>
                      </a:r>
                    </a:p>
                  </a:txBody>
                  <a:tcPr/>
                </a:tc>
              </a:tr>
            </a:tbl>
          </a:graphicData>
        </a:graphic>
      </p:graphicFrame>
    </p:spTree>
    <p:extLst>
      <p:ext uri="{BB962C8B-B14F-4D97-AF65-F5344CB8AC3E}">
        <p14:creationId xmlns:p14="http://schemas.microsoft.com/office/powerpoint/2010/main" val="3198014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Experimental Evaluation</a:t>
            </a:r>
            <a:endParaRPr lang="zh-TW" altLang="en-US" dirty="0"/>
          </a:p>
        </p:txBody>
      </p:sp>
      <p:sp>
        <p:nvSpPr>
          <p:cNvPr id="3" name="內容版面配置區 2"/>
          <p:cNvSpPr>
            <a:spLocks noGrp="1"/>
          </p:cNvSpPr>
          <p:nvPr>
            <p:ph idx="1"/>
          </p:nvPr>
        </p:nvSpPr>
        <p:spPr/>
        <p:txBody>
          <a:bodyPr/>
          <a:lstStyle/>
          <a:p>
            <a:r>
              <a:rPr lang="en-US" altLang="zh-TW" dirty="0" smtClean="0"/>
              <a:t>Rules </a:t>
            </a:r>
            <a:endParaRPr lang="zh-TW" altLang="en-US" dirty="0"/>
          </a:p>
        </p:txBody>
      </p:sp>
      <p:sp>
        <p:nvSpPr>
          <p:cNvPr id="4" name="投影片編號版面配置區 3"/>
          <p:cNvSpPr>
            <a:spLocks noGrp="1"/>
          </p:cNvSpPr>
          <p:nvPr>
            <p:ph type="sldNum" sz="quarter" idx="12"/>
          </p:nvPr>
        </p:nvSpPr>
        <p:spPr/>
        <p:txBody>
          <a:bodyPr/>
          <a:lstStyle/>
          <a:p>
            <a:fld id="{D8D84FF5-0645-43D5-88AA-B9515E11A09B}" type="slidenum">
              <a:rPr lang="zh-TW" altLang="en-US" smtClean="0"/>
              <a:t>21</a:t>
            </a:fld>
            <a:endParaRPr lang="zh-TW" altLang="en-US"/>
          </a:p>
        </p:txBody>
      </p:sp>
    </p:spTree>
    <p:extLst>
      <p:ext uri="{BB962C8B-B14F-4D97-AF65-F5344CB8AC3E}">
        <p14:creationId xmlns:p14="http://schemas.microsoft.com/office/powerpoint/2010/main" val="986537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a:t>
            </a:r>
            <a:endParaRPr lang="zh-TW" altLang="en-US" dirty="0"/>
          </a:p>
        </p:txBody>
      </p:sp>
      <p:sp>
        <p:nvSpPr>
          <p:cNvPr id="3" name="內容版面配置區 2"/>
          <p:cNvSpPr>
            <a:spLocks noGrp="1"/>
          </p:cNvSpPr>
          <p:nvPr>
            <p:ph idx="1"/>
          </p:nvPr>
        </p:nvSpPr>
        <p:spPr/>
        <p:txBody>
          <a:bodyPr/>
          <a:lstStyle/>
          <a:p>
            <a:r>
              <a:rPr lang="en-US" altLang="zh-TW" dirty="0" smtClean="0">
                <a:solidFill>
                  <a:schemeClr val="accent4">
                    <a:lumMod val="50000"/>
                  </a:schemeClr>
                </a:solidFill>
              </a:rPr>
              <a:t>Auto authenticate page director</a:t>
            </a:r>
          </a:p>
          <a:p>
            <a:r>
              <a:rPr lang="en-US" altLang="zh-TW" dirty="0" smtClean="0">
                <a:solidFill>
                  <a:schemeClr val="accent6">
                    <a:lumMod val="50000"/>
                  </a:schemeClr>
                </a:solidFill>
              </a:rPr>
              <a:t>Dynamic get host’s information:</a:t>
            </a:r>
          </a:p>
          <a:p>
            <a:pPr lvl="1"/>
            <a:r>
              <a:rPr lang="en-US" altLang="zh-TW" dirty="0" smtClean="0">
                <a:solidFill>
                  <a:schemeClr val="accent6">
                    <a:lumMod val="50000"/>
                  </a:schemeClr>
                </a:solidFill>
              </a:rPr>
              <a:t>IP address</a:t>
            </a:r>
          </a:p>
          <a:p>
            <a:pPr lvl="1"/>
            <a:r>
              <a:rPr lang="en-US" altLang="zh-TW" dirty="0" smtClean="0">
                <a:solidFill>
                  <a:schemeClr val="accent6">
                    <a:lumMod val="50000"/>
                  </a:schemeClr>
                </a:solidFill>
              </a:rPr>
              <a:t>MAC address</a:t>
            </a:r>
          </a:p>
          <a:p>
            <a:r>
              <a:rPr lang="en-US" altLang="zh-TW" dirty="0" smtClean="0">
                <a:solidFill>
                  <a:srgbClr val="C00000"/>
                </a:solidFill>
              </a:rPr>
              <a:t>Distinguish Host:</a:t>
            </a:r>
          </a:p>
          <a:p>
            <a:pPr lvl="1"/>
            <a:r>
              <a:rPr lang="en-US" altLang="zh-TW" dirty="0" smtClean="0">
                <a:solidFill>
                  <a:srgbClr val="C00000"/>
                </a:solidFill>
              </a:rPr>
              <a:t>Authorized</a:t>
            </a:r>
          </a:p>
          <a:p>
            <a:pPr lvl="1"/>
            <a:r>
              <a:rPr lang="en-US" altLang="zh-TW" dirty="0" smtClean="0">
                <a:solidFill>
                  <a:srgbClr val="C00000"/>
                </a:solidFill>
              </a:rPr>
              <a:t>Unauthorized</a:t>
            </a:r>
          </a:p>
          <a:p>
            <a:r>
              <a:rPr lang="en-US" altLang="zh-TW" dirty="0" smtClean="0">
                <a:solidFill>
                  <a:srgbClr val="0070C0"/>
                </a:solidFill>
              </a:rPr>
              <a:t>REST API support</a:t>
            </a:r>
          </a:p>
          <a:p>
            <a:r>
              <a:rPr lang="en-US" altLang="zh-TW" dirty="0" smtClean="0">
                <a:solidFill>
                  <a:srgbClr val="7030A0"/>
                </a:solidFill>
              </a:rPr>
              <a:t>Network operation</a:t>
            </a:r>
          </a:p>
          <a:p>
            <a:endParaRPr lang="zh-TW" altLang="en-US" dirty="0"/>
          </a:p>
        </p:txBody>
      </p:sp>
      <p:sp>
        <p:nvSpPr>
          <p:cNvPr id="4" name="投影片編號版面配置區 3"/>
          <p:cNvSpPr>
            <a:spLocks noGrp="1"/>
          </p:cNvSpPr>
          <p:nvPr>
            <p:ph type="sldNum" sz="quarter" idx="12"/>
          </p:nvPr>
        </p:nvSpPr>
        <p:spPr/>
        <p:txBody>
          <a:bodyPr/>
          <a:lstStyle/>
          <a:p>
            <a:fld id="{D8D84FF5-0645-43D5-88AA-B9515E11A09B}" type="slidenum">
              <a:rPr lang="zh-TW" altLang="en-US" smtClean="0"/>
              <a:t>22</a:t>
            </a:fld>
            <a:endParaRPr lang="zh-TW" altLang="en-US"/>
          </a:p>
        </p:txBody>
      </p:sp>
    </p:spTree>
    <p:extLst>
      <p:ext uri="{BB962C8B-B14F-4D97-AF65-F5344CB8AC3E}">
        <p14:creationId xmlns:p14="http://schemas.microsoft.com/office/powerpoint/2010/main" val="4000432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2511425"/>
            <a:ext cx="10515600" cy="1325563"/>
          </a:xfrm>
        </p:spPr>
        <p:txBody>
          <a:bodyPr/>
          <a:lstStyle/>
          <a:p>
            <a:pPr algn="ctr"/>
            <a:r>
              <a:rPr lang="en-US" altLang="zh-TW" dirty="0" smtClean="0"/>
              <a:t>Questions and Comment</a:t>
            </a:r>
            <a:endParaRPr lang="zh-TW" altLang="en-US" dirty="0"/>
          </a:p>
        </p:txBody>
      </p:sp>
      <p:sp>
        <p:nvSpPr>
          <p:cNvPr id="4" name="投影片編號版面配置區 3"/>
          <p:cNvSpPr>
            <a:spLocks noGrp="1"/>
          </p:cNvSpPr>
          <p:nvPr>
            <p:ph type="sldNum" sz="quarter" idx="12"/>
          </p:nvPr>
        </p:nvSpPr>
        <p:spPr/>
        <p:txBody>
          <a:bodyPr/>
          <a:lstStyle/>
          <a:p>
            <a:fld id="{D8D84FF5-0645-43D5-88AA-B9515E11A09B}" type="slidenum">
              <a:rPr lang="zh-TW" altLang="en-US" smtClean="0"/>
              <a:t>23</a:t>
            </a:fld>
            <a:endParaRPr lang="zh-TW" altLang="en-US"/>
          </a:p>
        </p:txBody>
      </p:sp>
    </p:spTree>
    <p:extLst>
      <p:ext uri="{BB962C8B-B14F-4D97-AF65-F5344CB8AC3E}">
        <p14:creationId xmlns:p14="http://schemas.microsoft.com/office/powerpoint/2010/main" val="2367268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lstStyle/>
          <a:p>
            <a:r>
              <a:rPr lang="en-US" altLang="zh-TW" dirty="0" smtClean="0"/>
              <a:t>Internet Service Provide</a:t>
            </a:r>
          </a:p>
          <a:p>
            <a:r>
              <a:rPr lang="en-US" altLang="zh-TW" dirty="0" smtClean="0"/>
              <a:t>Cyber ​​attacks</a:t>
            </a:r>
          </a:p>
          <a:p>
            <a:r>
              <a:rPr lang="en-US" altLang="zh-TW" dirty="0" smtClean="0"/>
              <a:t>Every kinds of network device made from different company use different command </a:t>
            </a:r>
            <a:endParaRPr lang="en-US" altLang="zh-TW" dirty="0" smtClean="0"/>
          </a:p>
          <a:p>
            <a:r>
              <a:rPr lang="en-US" altLang="zh-TW" dirty="0" smtClean="0"/>
              <a:t>Human error</a:t>
            </a:r>
          </a:p>
          <a:p>
            <a:r>
              <a:rPr lang="en-US" altLang="zh-TW" dirty="0"/>
              <a:t>M</a:t>
            </a:r>
            <a:r>
              <a:rPr lang="en-US" altLang="zh-TW" dirty="0" smtClean="0"/>
              <a:t>obile device</a:t>
            </a:r>
          </a:p>
          <a:p>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D8D84FF5-0645-43D5-88AA-B9515E11A09B}" type="slidenum">
              <a:rPr lang="zh-TW" altLang="en-US" smtClean="0"/>
              <a:t>3</a:t>
            </a:fld>
            <a:endParaRPr lang="zh-TW" altLang="en-US"/>
          </a:p>
        </p:txBody>
      </p:sp>
    </p:spTree>
    <p:extLst>
      <p:ext uri="{BB962C8B-B14F-4D97-AF65-F5344CB8AC3E}">
        <p14:creationId xmlns:p14="http://schemas.microsoft.com/office/powerpoint/2010/main" val="4281082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Background Knowledge</a:t>
            </a:r>
            <a:endParaRPr lang="zh-TW" altLang="en-US" dirty="0"/>
          </a:p>
        </p:txBody>
      </p:sp>
      <p:sp>
        <p:nvSpPr>
          <p:cNvPr id="3" name="內容版面配置區 2"/>
          <p:cNvSpPr>
            <a:spLocks noGrp="1"/>
          </p:cNvSpPr>
          <p:nvPr>
            <p:ph idx="1"/>
          </p:nvPr>
        </p:nvSpPr>
        <p:spPr/>
        <p:txBody>
          <a:bodyPr/>
          <a:lstStyle/>
          <a:p>
            <a:r>
              <a:rPr lang="en-US" altLang="zh-TW" dirty="0" smtClean="0"/>
              <a:t>Network operating process</a:t>
            </a:r>
          </a:p>
          <a:p>
            <a:r>
              <a:rPr lang="en-US" altLang="zh-TW" dirty="0" smtClean="0"/>
              <a:t>Network manage method</a:t>
            </a:r>
          </a:p>
          <a:p>
            <a:r>
              <a:rPr lang="en-US" altLang="zh-TW" dirty="0" smtClean="0"/>
              <a:t>Software-defined networking</a:t>
            </a:r>
            <a:endParaRPr lang="zh-TW" altLang="en-US" dirty="0"/>
          </a:p>
        </p:txBody>
      </p:sp>
      <p:sp>
        <p:nvSpPr>
          <p:cNvPr id="4" name="投影片編號版面配置區 3"/>
          <p:cNvSpPr>
            <a:spLocks noGrp="1"/>
          </p:cNvSpPr>
          <p:nvPr>
            <p:ph type="sldNum" sz="quarter" idx="12"/>
          </p:nvPr>
        </p:nvSpPr>
        <p:spPr/>
        <p:txBody>
          <a:bodyPr/>
          <a:lstStyle/>
          <a:p>
            <a:fld id="{D8D84FF5-0645-43D5-88AA-B9515E11A09B}" type="slidenum">
              <a:rPr lang="zh-TW" altLang="en-US" smtClean="0"/>
              <a:t>4</a:t>
            </a:fld>
            <a:endParaRPr lang="zh-TW" altLang="en-US"/>
          </a:p>
        </p:txBody>
      </p:sp>
    </p:spTree>
    <p:extLst>
      <p:ext uri="{BB962C8B-B14F-4D97-AF65-F5344CB8AC3E}">
        <p14:creationId xmlns:p14="http://schemas.microsoft.com/office/powerpoint/2010/main" val="4283233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ACL</a:t>
            </a:r>
            <a:endParaRPr lang="zh-TW" altLang="en-US" dirty="0"/>
          </a:p>
        </p:txBody>
      </p:sp>
      <p:sp>
        <p:nvSpPr>
          <p:cNvPr id="3" name="內容版面配置區 2"/>
          <p:cNvSpPr>
            <a:spLocks noGrp="1"/>
          </p:cNvSpPr>
          <p:nvPr>
            <p:ph idx="1"/>
          </p:nvPr>
        </p:nvSpPr>
        <p:spPr/>
        <p:txBody>
          <a:bodyPr>
            <a:normAutofit/>
          </a:bodyPr>
          <a:lstStyle/>
          <a:p>
            <a:r>
              <a:rPr lang="en-US" altLang="zh-TW" dirty="0" smtClean="0"/>
              <a:t>Command example:</a:t>
            </a:r>
          </a:p>
          <a:p>
            <a:pPr lvl="1"/>
            <a:r>
              <a:rPr lang="en-US" altLang="zh-TW" dirty="0" smtClean="0"/>
              <a:t>Cisco:</a:t>
            </a:r>
            <a:r>
              <a:rPr lang="en-US" altLang="zh-TW" dirty="0"/>
              <a:t> </a:t>
            </a:r>
            <a:endParaRPr lang="en-US" altLang="zh-TW" dirty="0" smtClean="0"/>
          </a:p>
          <a:p>
            <a:pPr lvl="2"/>
            <a:r>
              <a:rPr lang="en-US" altLang="zh-TW" dirty="0"/>
              <a:t>Standard </a:t>
            </a:r>
            <a:r>
              <a:rPr lang="en-US" altLang="zh-TW" dirty="0" smtClean="0"/>
              <a:t>ACLs</a:t>
            </a:r>
          </a:p>
          <a:p>
            <a:pPr lvl="3"/>
            <a:r>
              <a:rPr lang="en-US" altLang="zh-TW" dirty="0" smtClean="0"/>
              <a:t>access-list </a:t>
            </a:r>
            <a:r>
              <a:rPr lang="en-US" altLang="zh-TW" dirty="0"/>
              <a:t>{1-99} {permit | deny} source-addr [source-wildcard]</a:t>
            </a:r>
            <a:endParaRPr lang="en-US" altLang="zh-TW" dirty="0" smtClean="0"/>
          </a:p>
          <a:p>
            <a:pPr lvl="2"/>
            <a:r>
              <a:rPr lang="en-US" altLang="zh-TW" dirty="0" smtClean="0"/>
              <a:t>Extended ACLs</a:t>
            </a:r>
          </a:p>
          <a:p>
            <a:pPr lvl="3"/>
            <a:r>
              <a:rPr lang="en-US" altLang="zh-TW" dirty="0"/>
              <a:t>access-list {100-199} {permit | deny} protocol source-addr [source-wildcard] [operator operand] destination-addr [destination-wildcard] [operator operand] [established]</a:t>
            </a:r>
            <a:endParaRPr lang="en-US" altLang="zh-TW" dirty="0" smtClean="0"/>
          </a:p>
          <a:p>
            <a:pPr lvl="1"/>
            <a:r>
              <a:rPr lang="en-US" altLang="zh-TW" dirty="0" smtClean="0"/>
              <a:t>Juniper:</a:t>
            </a:r>
          </a:p>
          <a:p>
            <a:pPr lvl="2"/>
            <a:r>
              <a:rPr lang="en-US" altLang="zh-TW" dirty="0" smtClean="0"/>
              <a:t>access-list 2 permit 10.25.25.1 0.0.0.255</a:t>
            </a:r>
          </a:p>
          <a:p>
            <a:pPr lvl="2"/>
            <a:r>
              <a:rPr lang="en-US" altLang="zh-TW" dirty="0" smtClean="0"/>
              <a:t>access-list reject1 deny 172.24.160.0 0.0.0.255</a:t>
            </a:r>
          </a:p>
          <a:p>
            <a:endParaRPr lang="en-US" altLang="zh-TW" dirty="0" smtClean="0"/>
          </a:p>
        </p:txBody>
      </p:sp>
      <p:sp>
        <p:nvSpPr>
          <p:cNvPr id="4" name="投影片編號版面配置區 3"/>
          <p:cNvSpPr>
            <a:spLocks noGrp="1"/>
          </p:cNvSpPr>
          <p:nvPr>
            <p:ph type="sldNum" sz="quarter" idx="12"/>
          </p:nvPr>
        </p:nvSpPr>
        <p:spPr/>
        <p:txBody>
          <a:bodyPr/>
          <a:lstStyle/>
          <a:p>
            <a:fld id="{D8D84FF5-0645-43D5-88AA-B9515E11A09B}" type="slidenum">
              <a:rPr lang="zh-TW" altLang="en-US" smtClean="0"/>
              <a:t>5</a:t>
            </a:fld>
            <a:endParaRPr lang="zh-TW" altLang="en-US"/>
          </a:p>
        </p:txBody>
      </p:sp>
    </p:spTree>
    <p:extLst>
      <p:ext uri="{BB962C8B-B14F-4D97-AF65-F5344CB8AC3E}">
        <p14:creationId xmlns:p14="http://schemas.microsoft.com/office/powerpoint/2010/main" val="4249411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ACL</a:t>
            </a:r>
            <a:endParaRPr lang="zh-TW" altLang="en-US" dirty="0"/>
          </a:p>
        </p:txBody>
      </p:sp>
      <p:sp>
        <p:nvSpPr>
          <p:cNvPr id="3" name="內容版面配置區 2"/>
          <p:cNvSpPr>
            <a:spLocks noGrp="1"/>
          </p:cNvSpPr>
          <p:nvPr>
            <p:ph idx="1"/>
          </p:nvPr>
        </p:nvSpPr>
        <p:spPr/>
        <p:txBody>
          <a:bodyPr/>
          <a:lstStyle/>
          <a:p>
            <a:r>
              <a:rPr lang="en-US" altLang="zh-TW" dirty="0" smtClean="0"/>
              <a:t>The number of configuration equals the number of rules</a:t>
            </a:r>
            <a:endParaRPr lang="en-US" altLang="zh-TW" dirty="0" smtClean="0"/>
          </a:p>
          <a:p>
            <a:r>
              <a:rPr lang="en-US" altLang="zh-TW" dirty="0" smtClean="0"/>
              <a:t>Extra flow</a:t>
            </a:r>
          </a:p>
          <a:p>
            <a:endParaRPr lang="zh-TW" altLang="en-US" dirty="0"/>
          </a:p>
        </p:txBody>
      </p:sp>
      <p:sp>
        <p:nvSpPr>
          <p:cNvPr id="4" name="投影片編號版面配置區 3"/>
          <p:cNvSpPr>
            <a:spLocks noGrp="1"/>
          </p:cNvSpPr>
          <p:nvPr>
            <p:ph type="sldNum" sz="quarter" idx="12"/>
          </p:nvPr>
        </p:nvSpPr>
        <p:spPr/>
        <p:txBody>
          <a:bodyPr/>
          <a:lstStyle/>
          <a:p>
            <a:fld id="{D8D84FF5-0645-43D5-88AA-B9515E11A09B}" type="slidenum">
              <a:rPr lang="zh-TW" altLang="en-US" smtClean="0"/>
              <a:t>6</a:t>
            </a:fld>
            <a:endParaRPr lang="zh-TW" altLang="en-US"/>
          </a:p>
        </p:txBody>
      </p:sp>
      <p:pic>
        <p:nvPicPr>
          <p:cNvPr id="6" name="圖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443" y="2736851"/>
            <a:ext cx="6640357" cy="344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7600" y="3028157"/>
            <a:ext cx="7036200" cy="314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15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ACL</a:t>
            </a:r>
            <a:endParaRPr lang="zh-TW" altLang="en-US" dirty="0"/>
          </a:p>
        </p:txBody>
      </p:sp>
      <p:sp>
        <p:nvSpPr>
          <p:cNvPr id="3" name="內容版面配置區 2"/>
          <p:cNvSpPr>
            <a:spLocks noGrp="1"/>
          </p:cNvSpPr>
          <p:nvPr>
            <p:ph idx="1"/>
          </p:nvPr>
        </p:nvSpPr>
        <p:spPr/>
        <p:txBody>
          <a:bodyPr/>
          <a:lstStyle/>
          <a:p>
            <a:r>
              <a:rPr lang="en-US" altLang="zh-TW" dirty="0" smtClean="0"/>
              <a:t>The number of configuration equals the number of rules time the number of devices</a:t>
            </a:r>
            <a:endParaRPr lang="zh-TW" altLang="en-US" dirty="0"/>
          </a:p>
        </p:txBody>
      </p:sp>
      <p:sp>
        <p:nvSpPr>
          <p:cNvPr id="4" name="投影片編號版面配置區 3"/>
          <p:cNvSpPr>
            <a:spLocks noGrp="1"/>
          </p:cNvSpPr>
          <p:nvPr>
            <p:ph type="sldNum" sz="quarter" idx="12"/>
          </p:nvPr>
        </p:nvSpPr>
        <p:spPr/>
        <p:txBody>
          <a:bodyPr/>
          <a:lstStyle/>
          <a:p>
            <a:fld id="{D8D84FF5-0645-43D5-88AA-B9515E11A09B}" type="slidenum">
              <a:rPr lang="zh-TW" altLang="en-US" smtClean="0"/>
              <a:t>7</a:t>
            </a:fld>
            <a:endParaRPr lang="zh-TW" altLang="en-US"/>
          </a:p>
        </p:txBody>
      </p:sp>
      <p:pic>
        <p:nvPicPr>
          <p:cNvPr id="7" name="圖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662" y="2797175"/>
            <a:ext cx="6561138"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971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Captive Portal</a:t>
            </a:r>
            <a:endParaRPr lang="zh-TW" altLang="en-US" dirty="0"/>
          </a:p>
        </p:txBody>
      </p:sp>
      <p:sp>
        <p:nvSpPr>
          <p:cNvPr id="3" name="內容版面配置區 2"/>
          <p:cNvSpPr>
            <a:spLocks noGrp="1"/>
          </p:cNvSpPr>
          <p:nvPr>
            <p:ph idx="1"/>
          </p:nvPr>
        </p:nvSpPr>
        <p:spPr/>
        <p:txBody>
          <a:bodyPr/>
          <a:lstStyle/>
          <a:p>
            <a:r>
              <a:rPr lang="en-US" altLang="zh-TW" dirty="0" smtClean="0"/>
              <a:t>Authentication</a:t>
            </a:r>
          </a:p>
          <a:p>
            <a:r>
              <a:rPr lang="en-US" altLang="zh-TW" dirty="0"/>
              <a:t>A</a:t>
            </a:r>
            <a:r>
              <a:rPr lang="en-US" altLang="zh-TW" dirty="0" smtClean="0"/>
              <a:t>uthorization</a:t>
            </a:r>
          </a:p>
          <a:p>
            <a:r>
              <a:rPr lang="en-US" altLang="zh-TW" dirty="0" smtClean="0"/>
              <a:t>Accounting</a:t>
            </a:r>
            <a:endParaRPr lang="zh-TW" altLang="en-US" dirty="0"/>
          </a:p>
        </p:txBody>
      </p:sp>
      <p:sp>
        <p:nvSpPr>
          <p:cNvPr id="4" name="投影片編號版面配置區 3"/>
          <p:cNvSpPr>
            <a:spLocks noGrp="1"/>
          </p:cNvSpPr>
          <p:nvPr>
            <p:ph type="sldNum" sz="quarter" idx="12"/>
          </p:nvPr>
        </p:nvSpPr>
        <p:spPr/>
        <p:txBody>
          <a:bodyPr/>
          <a:lstStyle/>
          <a:p>
            <a:fld id="{D8D84FF5-0645-43D5-88AA-B9515E11A09B}" type="slidenum">
              <a:rPr lang="zh-TW" altLang="en-US" smtClean="0"/>
              <a:t>8</a:t>
            </a:fld>
            <a:endParaRPr lang="zh-TW" altLang="en-US"/>
          </a:p>
        </p:txBody>
      </p:sp>
      <p:pic>
        <p:nvPicPr>
          <p:cNvPr id="5" name="圖片 4"/>
          <p:cNvPicPr>
            <a:picLocks noChangeAspect="1"/>
          </p:cNvPicPr>
          <p:nvPr/>
        </p:nvPicPr>
        <p:blipFill>
          <a:blip r:embed="rId3"/>
          <a:stretch>
            <a:fillRect/>
          </a:stretch>
        </p:blipFill>
        <p:spPr>
          <a:xfrm>
            <a:off x="3571875" y="1605756"/>
            <a:ext cx="3324225" cy="4631815"/>
          </a:xfrm>
          <a:prstGeom prst="rect">
            <a:avLst/>
          </a:prstGeom>
        </p:spPr>
      </p:pic>
      <p:pic>
        <p:nvPicPr>
          <p:cNvPr id="7" name="圖片 6"/>
          <p:cNvPicPr>
            <a:picLocks noChangeAspect="1"/>
          </p:cNvPicPr>
          <p:nvPr/>
        </p:nvPicPr>
        <p:blipFill>
          <a:blip r:embed="rId4"/>
          <a:stretch>
            <a:fillRect/>
          </a:stretch>
        </p:blipFill>
        <p:spPr>
          <a:xfrm>
            <a:off x="7010400" y="1646238"/>
            <a:ext cx="2971800" cy="4639520"/>
          </a:xfrm>
          <a:prstGeom prst="rect">
            <a:avLst/>
          </a:prstGeom>
        </p:spPr>
      </p:pic>
    </p:spTree>
    <p:extLst>
      <p:ext uri="{BB962C8B-B14F-4D97-AF65-F5344CB8AC3E}">
        <p14:creationId xmlns:p14="http://schemas.microsoft.com/office/powerpoint/2010/main" val="3261741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DNS</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8D84FF5-0645-43D5-88AA-B9515E11A09B}" type="slidenum">
              <a:rPr lang="zh-TW" altLang="en-US" smtClean="0"/>
              <a:t>9</a:t>
            </a:fld>
            <a:endParaRPr lang="zh-TW" altLang="en-US"/>
          </a:p>
        </p:txBody>
      </p:sp>
    </p:spTree>
    <p:extLst>
      <p:ext uri="{BB962C8B-B14F-4D97-AF65-F5344CB8AC3E}">
        <p14:creationId xmlns:p14="http://schemas.microsoft.com/office/powerpoint/2010/main" val="1551397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1145</Words>
  <Application>Microsoft Office PowerPoint</Application>
  <PresentationFormat>寬螢幕</PresentationFormat>
  <Paragraphs>206</Paragraphs>
  <Slides>23</Slides>
  <Notes>13</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23</vt:i4>
      </vt:variant>
    </vt:vector>
  </HeadingPairs>
  <TitlesOfParts>
    <vt:vector size="28" baseType="lpstr">
      <vt:lpstr>新細明體</vt:lpstr>
      <vt:lpstr>Arial</vt:lpstr>
      <vt:lpstr>Calibri</vt:lpstr>
      <vt:lpstr>Calibri Light</vt:lpstr>
      <vt:lpstr>Office 佈景主題</vt:lpstr>
      <vt:lpstr>Performance Improvement of Access Control Based on OpenFlow</vt:lpstr>
      <vt:lpstr>Outline</vt:lpstr>
      <vt:lpstr>Introduction</vt:lpstr>
      <vt:lpstr>Background Knowledge</vt:lpstr>
      <vt:lpstr>ACL</vt:lpstr>
      <vt:lpstr>ACL</vt:lpstr>
      <vt:lpstr>ACL</vt:lpstr>
      <vt:lpstr>Captive Portal</vt:lpstr>
      <vt:lpstr>DNS</vt:lpstr>
      <vt:lpstr>SDN</vt:lpstr>
      <vt:lpstr>OpenFlow</vt:lpstr>
      <vt:lpstr>System Architecture</vt:lpstr>
      <vt:lpstr>Network Architecture </vt:lpstr>
      <vt:lpstr>Flow Table Design</vt:lpstr>
      <vt:lpstr>System Operating Process</vt:lpstr>
      <vt:lpstr>System Demonstrate</vt:lpstr>
      <vt:lpstr>Implementation Architecture</vt:lpstr>
      <vt:lpstr>Authorized Host Situation</vt:lpstr>
      <vt:lpstr>Unauthorized Host Situation</vt:lpstr>
      <vt:lpstr>Manager Operating Situation</vt:lpstr>
      <vt:lpstr>Experimental Evaluation</vt:lpstr>
      <vt:lpstr>Conclusion</vt:lpstr>
      <vt:lpstr>Questions and Comment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楊國呈</dc:creator>
  <cp:lastModifiedBy>楊國呈</cp:lastModifiedBy>
  <cp:revision>29</cp:revision>
  <dcterms:created xsi:type="dcterms:W3CDTF">2016-10-24T06:24:22Z</dcterms:created>
  <dcterms:modified xsi:type="dcterms:W3CDTF">2016-10-24T13:20:06Z</dcterms:modified>
</cp:coreProperties>
</file>