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6" r:id="rId5"/>
    <p:sldId id="267" r:id="rId6"/>
    <p:sldId id="268" r:id="rId7"/>
    <p:sldId id="269" r:id="rId8"/>
    <p:sldId id="270" r:id="rId9"/>
    <p:sldId id="273" r:id="rId10"/>
    <p:sldId id="274" r:id="rId11"/>
    <p:sldId id="275" r:id="rId12"/>
    <p:sldId id="276" r:id="rId13"/>
    <p:sldId id="277" r:id="rId14"/>
    <p:sldId id="271" r:id="rId15"/>
    <p:sldId id="261" r:id="rId16"/>
    <p:sldId id="272" r:id="rId1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826" autoAdjust="0"/>
  </p:normalViewPr>
  <p:slideViewPr>
    <p:cSldViewPr snapToGrid="0">
      <p:cViewPr varScale="1">
        <p:scale>
          <a:sx n="65" d="100"/>
          <a:sy n="65" d="100"/>
        </p:scale>
        <p:origin x="7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AB053-CB5C-41FD-9ACD-0F9E8032BBC0}" type="datetimeFigureOut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AC396-7F1B-4E44-9A83-BB46FC8E6B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475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864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retransmission mechanism is also implemented to recover lost segments and remove duplicate segments.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19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CCID 4</a:t>
            </a:r>
            <a:r>
              <a:rPr lang="en-US" altLang="zh-TW" baseline="0" dirty="0" smtClean="0"/>
              <a:t> experiment use 1500 bytes</a:t>
            </a:r>
          </a:p>
          <a:p>
            <a:r>
              <a:rPr lang="en-US" altLang="zh-TW" dirty="0" smtClean="0"/>
              <a:t>Acknowledgement mechanisms communicating packet loss and ECN information.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73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cookie mechanism aims to avoid Denial-of-Service attacks, which were found to exploit the vulnerability of three-way handshakes of TCP. </a:t>
            </a:r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During the association establishment, the client and the server of SCTP can negotiate the number of stream in an association.</a:t>
            </a:r>
          </a:p>
          <a:p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可以選擇開啟多少個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stream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9398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mapping from the </a:t>
            </a:r>
            <a:r>
              <a:rPr lang="en-US" altLang="zh-TW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subflow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sequence number to the data sequence number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5366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1980</a:t>
            </a:r>
          </a:p>
          <a:p>
            <a:r>
              <a:rPr lang="en-US" altLang="zh-TW" dirty="0" smtClean="0"/>
              <a:t>2001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5AC396-7F1B-4E44-9A83-BB46FC8E6B4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996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55806-428D-447A-BA93-77035BD0202B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740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4AD25-092B-4E53-9E44-3BF730452DF9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6288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BC109-C0F5-4712-9519-AC6ED87AB1B6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754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57C4-DB6F-4E20-BFB2-0094D1747CF7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577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1139-0CC9-4426-9B96-89A015AD7CB0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67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C5D95-94D0-4261-B9C0-C796C8779D71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68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95448-65CB-455B-939D-02BB91418E58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47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0924-C088-4B8D-BE1F-92A5507B3CD5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592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81C14-5F1D-4376-B9A1-0387919E9831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673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886F-3126-406B-BE4D-BDBDDDCA68DB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675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88B39-EA01-4293-944C-D5225F1AE034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685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2CBD3-4481-4676-A552-04752BABD00B}" type="datetime1">
              <a:rPr lang="zh-TW" altLang="en-US" smtClean="0"/>
              <a:t>2016/11/24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A20A-3D99-4E84-822B-9BC1EA90FA4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9589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Long-haul </a:t>
            </a:r>
            <a:r>
              <a:rPr lang="en-US" altLang="zh-TW" dirty="0"/>
              <a:t>T</a:t>
            </a:r>
            <a:r>
              <a:rPr lang="en-US" altLang="zh-TW" dirty="0" smtClean="0"/>
              <a:t>ransport Protocols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Presenter: Crystal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96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Add </a:t>
            </a:r>
            <a:r>
              <a:rPr lang="en-US" altLang="zh-TW" dirty="0" err="1" smtClean="0"/>
              <a:t>Subflows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179867" cy="4351338"/>
          </a:xfrm>
        </p:spPr>
        <p:txBody>
          <a:bodyPr/>
          <a:lstStyle/>
          <a:p>
            <a:r>
              <a:rPr lang="en-US" altLang="zh-TW" dirty="0" smtClean="0"/>
              <a:t>Corresponding MPTCP connection must be uniquely identified on each end host.</a:t>
            </a:r>
          </a:p>
          <a:p>
            <a:r>
              <a:rPr lang="en-US" altLang="zh-TW" dirty="0" smtClean="0"/>
              <a:t>Use regular TCP option for joining the corresponding MPTCP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Add </a:t>
            </a:r>
            <a:r>
              <a:rPr lang="en-US" altLang="zh-TW" dirty="0" err="1" smtClean="0"/>
              <a:t>Subflows</a:t>
            </a:r>
            <a:r>
              <a:rPr lang="en-US" altLang="zh-TW" dirty="0" smtClean="0"/>
              <a:t>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099" y="1825625"/>
            <a:ext cx="3738824" cy="4351338"/>
          </a:xfrm>
        </p:spPr>
        <p:txBody>
          <a:bodyPr>
            <a:normAutofit lnSpcReduction="10000"/>
          </a:bodyPr>
          <a:lstStyle/>
          <a:p>
            <a:r>
              <a:rPr lang="en-US" altLang="zh-TW" b="1" dirty="0" smtClean="0"/>
              <a:t>MP_JOIN token </a:t>
            </a:r>
            <a:r>
              <a:rPr lang="en-US" altLang="zh-TW" dirty="0" smtClean="0"/>
              <a:t>:</a:t>
            </a:r>
            <a:r>
              <a:rPr lang="zh-TW" altLang="en-US" dirty="0"/>
              <a:t> </a:t>
            </a:r>
            <a:r>
              <a:rPr lang="en-US" altLang="zh-TW" dirty="0"/>
              <a:t>for </a:t>
            </a:r>
            <a:r>
              <a:rPr lang="en-US" altLang="zh-TW" dirty="0" smtClean="0"/>
              <a:t>existing MPTCP connection authentication 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rand (key) : </a:t>
            </a:r>
            <a:r>
              <a:rPr lang="en-US" altLang="zh-TW" dirty="0"/>
              <a:t>for </a:t>
            </a:r>
            <a:r>
              <a:rPr lang="en-US" altLang="zh-TW" dirty="0" smtClean="0"/>
              <a:t>security purposes</a:t>
            </a:r>
          </a:p>
          <a:p>
            <a:r>
              <a:rPr lang="en-US" altLang="zh-TW" dirty="0"/>
              <a:t>HMAC (hash-based message authentication code</a:t>
            </a:r>
            <a:r>
              <a:rPr lang="en-US" altLang="zh-TW" dirty="0" smtClean="0"/>
              <a:t>) : for </a:t>
            </a:r>
            <a:r>
              <a:rPr lang="en-US" altLang="zh-TW" dirty="0"/>
              <a:t>security </a:t>
            </a:r>
            <a:r>
              <a:rPr lang="en-US" altLang="zh-TW" dirty="0" smtClean="0"/>
              <a:t>purposes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11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39" t="21389" r="17909"/>
          <a:stretch/>
        </p:blipFill>
        <p:spPr>
          <a:xfrm>
            <a:off x="4257369" y="1372891"/>
            <a:ext cx="7934632" cy="5509432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325070" y="4127607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b="1" dirty="0" smtClean="0">
                <a:solidFill>
                  <a:srgbClr val="0000FF"/>
                </a:solidFill>
              </a:rPr>
              <a:t>A</a:t>
            </a:r>
            <a:endParaRPr lang="zh-TW" altLang="en-US" sz="3600" b="1" dirty="0">
              <a:solidFill>
                <a:srgbClr val="0000FF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428011" y="4214744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b="1" dirty="0">
                <a:solidFill>
                  <a:srgbClr val="0000FF"/>
                </a:solidFill>
              </a:rPr>
              <a:t>B</a:t>
            </a:r>
            <a:endParaRPr lang="zh-TW" altLang="en-US" sz="3600" b="1" dirty="0">
              <a:solidFill>
                <a:srgbClr val="0000FF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50448" y="2069128"/>
            <a:ext cx="1667410" cy="629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MP_JOIN</a:t>
            </a:r>
          </a:p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Token, rand-A</a:t>
            </a:r>
            <a:endParaRPr lang="zh-TW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142293" y="3318027"/>
            <a:ext cx="1883720" cy="6941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MP_JOIN</a:t>
            </a:r>
          </a:p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rand-B, HMAC-B</a:t>
            </a:r>
            <a:endParaRPr lang="zh-TW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14421" y="4496144"/>
            <a:ext cx="1703437" cy="626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MP_JOIN</a:t>
            </a:r>
          </a:p>
          <a:p>
            <a:pPr algn="ctr"/>
            <a:r>
              <a:rPr lang="en-US" altLang="zh-TW" sz="2000" dirty="0" smtClean="0">
                <a:solidFill>
                  <a:schemeClr val="tx1"/>
                </a:solidFill>
              </a:rPr>
              <a:t>HMAC-A</a:t>
            </a:r>
            <a:endParaRPr lang="zh-TW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91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43"/>
          <a:stretch/>
        </p:blipFill>
        <p:spPr>
          <a:xfrm>
            <a:off x="1524000" y="2858550"/>
            <a:ext cx="9144000" cy="3062381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Transmit Data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69593"/>
            <a:ext cx="10515600" cy="4351338"/>
          </a:xfrm>
        </p:spPr>
        <p:txBody>
          <a:bodyPr/>
          <a:lstStyle/>
          <a:p>
            <a:r>
              <a:rPr lang="en-US" altLang="zh-TW" dirty="0" smtClean="0"/>
              <a:t>Data </a:t>
            </a:r>
            <a:r>
              <a:rPr lang="en-US" altLang="zh-TW" dirty="0"/>
              <a:t>transmitted over one </a:t>
            </a:r>
            <a:r>
              <a:rPr lang="en-US" altLang="zh-TW" dirty="0" err="1"/>
              <a:t>subflow</a:t>
            </a:r>
            <a:r>
              <a:rPr lang="en-US" altLang="zh-TW" dirty="0"/>
              <a:t> can be retransmitted on another to recover from losses. 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0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MPTCP – </a:t>
            </a:r>
            <a:r>
              <a:rPr lang="en-US" altLang="zh-TW" dirty="0" smtClean="0"/>
              <a:t>Transmit Data (cont</a:t>
            </a:r>
            <a:r>
              <a:rPr lang="en-US" altLang="zh-TW" dirty="0"/>
              <a:t>.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After the connection is set up, absolute </a:t>
            </a:r>
            <a:r>
              <a:rPr lang="en-US" altLang="zh-TW" b="1" dirty="0" smtClean="0"/>
              <a:t>data sequence number </a:t>
            </a:r>
            <a:r>
              <a:rPr lang="en-US" altLang="zh-TW" dirty="0" smtClean="0"/>
              <a:t>will be added into the TCP</a:t>
            </a:r>
            <a:r>
              <a:rPr lang="zh-TW" altLang="en-US" dirty="0"/>
              <a:t> </a:t>
            </a:r>
            <a:r>
              <a:rPr lang="en-US" altLang="zh-TW" dirty="0" smtClean="0"/>
              <a:t>Option for reassembly.</a:t>
            </a:r>
          </a:p>
          <a:p>
            <a:r>
              <a:rPr lang="en-US" altLang="zh-TW" dirty="0" smtClean="0"/>
              <a:t>However, the </a:t>
            </a:r>
            <a:r>
              <a:rPr lang="en-US" altLang="zh-TW" dirty="0" err="1"/>
              <a:t>middleboxes</a:t>
            </a:r>
            <a:r>
              <a:rPr lang="en-US" altLang="zh-TW" dirty="0"/>
              <a:t>, such as firewalls , NATs, and load balancers, would modify the TCP header or the payload of passing TCP segments</a:t>
            </a:r>
            <a:r>
              <a:rPr lang="en-US" altLang="zh-TW" dirty="0" smtClean="0"/>
              <a:t>.</a:t>
            </a:r>
          </a:p>
          <a:p>
            <a:r>
              <a:rPr lang="en-US" altLang="zh-TW" b="1" dirty="0" smtClean="0"/>
              <a:t>Data sequence mapping</a:t>
            </a:r>
            <a:r>
              <a:rPr lang="en-US" altLang="zh-TW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relative </a:t>
            </a:r>
            <a:r>
              <a:rPr lang="en-US" altLang="zh-TW" dirty="0" err="1" smtClean="0"/>
              <a:t>subflow</a:t>
            </a:r>
            <a:r>
              <a:rPr lang="en-US" altLang="zh-TW" dirty="0" smtClean="0"/>
              <a:t> </a:t>
            </a:r>
            <a:r>
              <a:rPr lang="en-US" altLang="zh-TW" dirty="0"/>
              <a:t>sequence </a:t>
            </a:r>
            <a:r>
              <a:rPr lang="en-US" altLang="zh-TW" dirty="0" smtClean="0"/>
              <a:t>number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data-level length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86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186" y="1"/>
            <a:ext cx="9438780" cy="6946288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705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Performance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Experiment Environment : Raspberry Pi (Model B+, </a:t>
            </a:r>
            <a:r>
              <a:rPr lang="en-US" altLang="zh-TW" dirty="0" err="1" smtClean="0"/>
              <a:t>Raspbian</a:t>
            </a:r>
            <a:r>
              <a:rPr lang="en-US" altLang="zh-TW" dirty="0" smtClean="0"/>
              <a:t> Jessie)</a:t>
            </a:r>
          </a:p>
          <a:p>
            <a:r>
              <a:rPr lang="en-US" altLang="zh-TW" dirty="0" smtClean="0"/>
              <a:t>Measuring Tool : </a:t>
            </a:r>
            <a:r>
              <a:rPr lang="en-US" altLang="zh-TW" dirty="0" err="1" smtClean="0"/>
              <a:t>netperfmeter</a:t>
            </a:r>
            <a:r>
              <a:rPr lang="zh-TW" altLang="en-US" dirty="0" smtClean="0"/>
              <a:t> </a:t>
            </a:r>
            <a:r>
              <a:rPr lang="en-US" altLang="zh-TW" sz="2400" dirty="0" smtClean="0"/>
              <a:t>(network performance meter)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UDP achieves the highest throughput 39.3 Mbit/s.</a:t>
            </a:r>
          </a:p>
          <a:p>
            <a:r>
              <a:rPr lang="en-US" altLang="zh-TW" dirty="0" smtClean="0"/>
              <a:t>DCCP gets the lowest throughput 13.2 Mbit/s.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762" y="4847300"/>
            <a:ext cx="11936846" cy="214834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02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UDP and DCCP are suitable for applications with timing constraints, such as Voice over IP (VoIP</a:t>
            </a:r>
            <a:r>
              <a:rPr lang="en-US" altLang="zh-TW" dirty="0" smtClean="0"/>
              <a:t>).</a:t>
            </a:r>
          </a:p>
          <a:p>
            <a:r>
              <a:rPr lang="en-US" altLang="zh-TW" dirty="0"/>
              <a:t>TCP, SCTP and MPTCP should be used for accurate delivery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Considering </a:t>
            </a:r>
            <a:r>
              <a:rPr lang="en-US" altLang="zh-TW" dirty="0"/>
              <a:t>the performance of transmitting single type of data, TCP is a better choice than SCTP. </a:t>
            </a:r>
            <a:endParaRPr lang="en-US" altLang="zh-TW" dirty="0" smtClean="0"/>
          </a:p>
          <a:p>
            <a:r>
              <a:rPr lang="en-US" altLang="zh-TW" dirty="0" smtClean="0"/>
              <a:t>In </a:t>
            </a:r>
            <a:r>
              <a:rPr lang="en-US" altLang="zh-TW" dirty="0"/>
              <a:t>view of multiple data delivery, SCTP and MPTCP are the choices for better performance</a:t>
            </a:r>
            <a:r>
              <a:rPr lang="en-US" altLang="zh-TW" dirty="0" smtClean="0"/>
              <a:t>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262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32" b="5600"/>
          <a:stretch/>
        </p:blipFill>
        <p:spPr>
          <a:xfrm>
            <a:off x="2512141" y="2757948"/>
            <a:ext cx="7167717" cy="410005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Motivation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A survey of long-haul transport protocols for wireless sensor networks gateways </a:t>
            </a:r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838200" y="2978097"/>
            <a:ext cx="59018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005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Transport Protocols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sz="2400" dirty="0"/>
              <a:t>(Transmission Control Protocol)</a:t>
            </a:r>
            <a:endParaRPr lang="en-US" altLang="zh-TW" sz="2400" dirty="0" smtClean="0"/>
          </a:p>
          <a:p>
            <a:r>
              <a:rPr lang="en-US" altLang="zh-TW" dirty="0" smtClean="0"/>
              <a:t>UDP</a:t>
            </a:r>
            <a:r>
              <a:rPr lang="zh-TW" altLang="en-US" dirty="0" smtClean="0"/>
              <a:t> </a:t>
            </a:r>
            <a:r>
              <a:rPr lang="en-US" altLang="zh-TW" sz="2400" dirty="0"/>
              <a:t>(User Datagram Protocol)</a:t>
            </a:r>
            <a:endParaRPr lang="en-US" altLang="zh-TW" dirty="0" smtClean="0"/>
          </a:p>
          <a:p>
            <a:r>
              <a:rPr lang="en-US" altLang="zh-TW" dirty="0" smtClean="0"/>
              <a:t>DCCP </a:t>
            </a:r>
            <a:r>
              <a:rPr lang="en-US" altLang="zh-TW" sz="2400" dirty="0"/>
              <a:t>(Datagram Congestion Control Protocol)</a:t>
            </a:r>
            <a:endParaRPr lang="en-US" altLang="zh-TW" dirty="0" smtClean="0"/>
          </a:p>
          <a:p>
            <a:r>
              <a:rPr lang="en-US" altLang="zh-TW" dirty="0" smtClean="0"/>
              <a:t>SCTP</a:t>
            </a:r>
            <a:r>
              <a:rPr lang="zh-TW" altLang="en-US" dirty="0" smtClean="0"/>
              <a:t> </a:t>
            </a:r>
            <a:r>
              <a:rPr lang="en-US" altLang="zh-TW" sz="2400" dirty="0"/>
              <a:t>(Stream Control Transmission Protocol)</a:t>
            </a:r>
            <a:endParaRPr lang="en-US" altLang="zh-TW" dirty="0" smtClean="0"/>
          </a:p>
          <a:p>
            <a:r>
              <a:rPr lang="en-US" altLang="zh-TW" dirty="0" smtClean="0"/>
              <a:t>MPTCP</a:t>
            </a:r>
            <a:r>
              <a:rPr lang="zh-TW" altLang="en-US" dirty="0" smtClean="0"/>
              <a:t> </a:t>
            </a:r>
            <a:r>
              <a:rPr lang="en-US" altLang="zh-TW" sz="2400" dirty="0" smtClean="0"/>
              <a:t>(Multipath TCP)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47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TCP </a:t>
            </a:r>
            <a:r>
              <a:rPr lang="en-US" altLang="zh-TW" sz="2800" dirty="0" smtClean="0"/>
              <a:t>(</a:t>
            </a:r>
            <a:r>
              <a:rPr lang="en-US" altLang="zh-TW" sz="2800" dirty="0"/>
              <a:t>Transmission Control Protocol</a:t>
            </a:r>
            <a:r>
              <a:rPr lang="en-US" altLang="zh-TW" sz="2800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TCP guarantees that each segment will be sent to its destination, even with occasional occurrence of segment loss and unordered delivery</a:t>
            </a:r>
            <a:r>
              <a:rPr lang="en-US" altLang="zh-TW" dirty="0" smtClean="0"/>
              <a:t>.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Features: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Retransmission mechanism for transmission failure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Network congestion control mechanism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94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UDP </a:t>
            </a:r>
            <a:r>
              <a:rPr lang="en-US" altLang="zh-TW" sz="2800" dirty="0" smtClean="0"/>
              <a:t>(</a:t>
            </a:r>
            <a:r>
              <a:rPr lang="en-US" altLang="zh-TW" sz="2800" dirty="0"/>
              <a:t>User Datagram Protocol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UDP provides application multiplexing (via port numbers) and integrity verification (via checksum), but it does not handle any transmission failure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 smtClean="0"/>
              <a:t>Features: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No assurance mechanism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00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DCCP </a:t>
            </a:r>
            <a:r>
              <a:rPr lang="en-US" altLang="zh-TW" sz="2800" dirty="0" smtClean="0"/>
              <a:t>(</a:t>
            </a:r>
            <a:r>
              <a:rPr lang="en-US" altLang="zh-TW" sz="2800" dirty="0"/>
              <a:t>Datagram Congestion Control Protocol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DCCP is </a:t>
            </a:r>
            <a:r>
              <a:rPr lang="en-US" altLang="zh-TW" dirty="0"/>
              <a:t>a successor of </a:t>
            </a:r>
            <a:r>
              <a:rPr lang="en-US" altLang="zh-TW" dirty="0" smtClean="0"/>
              <a:t>UDP.</a:t>
            </a:r>
          </a:p>
          <a:p>
            <a:endParaRPr lang="en-US" altLang="zh-TW" dirty="0"/>
          </a:p>
          <a:p>
            <a:r>
              <a:rPr lang="en-US" altLang="zh-TW" dirty="0" smtClean="0"/>
              <a:t>Features: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Unreliable flows of </a:t>
            </a:r>
            <a:r>
              <a:rPr lang="en-US" altLang="zh-TW" dirty="0" smtClean="0"/>
              <a:t>datagrams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Network congestion control mechanism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Acknowledgement mechanism</a:t>
            </a:r>
          </a:p>
          <a:p>
            <a:r>
              <a:rPr lang="en-US" altLang="zh-TW" dirty="0" smtClean="0"/>
              <a:t>Congestion </a:t>
            </a:r>
            <a:r>
              <a:rPr lang="en-US" altLang="zh-TW" dirty="0"/>
              <a:t>Control Identifiers (CCIDs</a:t>
            </a:r>
            <a:r>
              <a:rPr lang="en-US" altLang="zh-TW" dirty="0" smtClean="0"/>
              <a:t>) : </a:t>
            </a:r>
            <a:r>
              <a:rPr lang="en-US" altLang="zh-TW" sz="2400" dirty="0"/>
              <a:t>congestion control </a:t>
            </a:r>
            <a:r>
              <a:rPr lang="en-US" altLang="zh-TW" sz="2400" dirty="0" smtClean="0"/>
              <a:t>algorithms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CCID </a:t>
            </a:r>
            <a:r>
              <a:rPr lang="en-US" altLang="zh-TW" dirty="0" smtClean="0"/>
              <a:t>2 : </a:t>
            </a:r>
            <a:r>
              <a:rPr lang="en-US" altLang="zh-TW" dirty="0"/>
              <a:t>TCP-like algorithm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CCID </a:t>
            </a:r>
            <a:r>
              <a:rPr lang="en-US" altLang="zh-TW" dirty="0"/>
              <a:t>3 </a:t>
            </a:r>
            <a:r>
              <a:rPr lang="en-US" altLang="zh-TW" dirty="0" smtClean="0"/>
              <a:t>: </a:t>
            </a:r>
            <a:r>
              <a:rPr lang="en-US" altLang="zh-TW" dirty="0"/>
              <a:t>TCP-Friendly Rate Control (TFRC)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CCID 4 </a:t>
            </a:r>
            <a:r>
              <a:rPr lang="en-US" altLang="zh-TW" dirty="0"/>
              <a:t>: TCP-Friendly Rate Control for Small Packets (TFRC-SP)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093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SCTP </a:t>
            </a:r>
            <a:r>
              <a:rPr lang="en-US" altLang="zh-TW" sz="2800" dirty="0" smtClean="0"/>
              <a:t>(</a:t>
            </a:r>
            <a:r>
              <a:rPr lang="en-US" altLang="zh-TW" sz="2800" dirty="0"/>
              <a:t>Stream Control Transmission Protocol</a:t>
            </a:r>
            <a:r>
              <a:rPr lang="en-US" altLang="zh-TW" sz="2800" dirty="0" smtClean="0"/>
              <a:t>)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9304"/>
          </a:xfrm>
        </p:spPr>
        <p:txBody>
          <a:bodyPr>
            <a:normAutofit/>
          </a:bodyPr>
          <a:lstStyle/>
          <a:p>
            <a:r>
              <a:rPr lang="en-US" altLang="zh-TW" dirty="0"/>
              <a:t>SCTP is message-oriented (similar to UDP), while it also supports reliable, in-sequence transport of messages with congestion control (similar to TCP</a:t>
            </a:r>
            <a:r>
              <a:rPr lang="en-US" altLang="zh-TW" dirty="0" smtClean="0"/>
              <a:t>).</a:t>
            </a:r>
          </a:p>
          <a:p>
            <a:endParaRPr lang="en-US" altLang="zh-TW" dirty="0"/>
          </a:p>
          <a:p>
            <a:r>
              <a:rPr lang="en-US" altLang="zh-TW" dirty="0" smtClean="0"/>
              <a:t>Features: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Multi-streaming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Multi-homing</a:t>
            </a:r>
            <a:endParaRPr lang="zh-TW" alt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Cookie </a:t>
            </a:r>
            <a:r>
              <a:rPr lang="en-US" altLang="zh-TW" dirty="0"/>
              <a:t>mechanism for association </a:t>
            </a:r>
            <a:r>
              <a:rPr lang="en-US" altLang="zh-TW" dirty="0" smtClean="0"/>
              <a:t>authentication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Selective ACK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093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</a:t>
            </a:r>
            <a:r>
              <a:rPr lang="en-US" altLang="zh-TW" sz="2800" dirty="0" smtClean="0"/>
              <a:t>(Multipath TCP)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Without modifying regular TCP operating, it can establish multiple TCP </a:t>
            </a:r>
            <a:r>
              <a:rPr lang="en-US" altLang="zh-TW" dirty="0" smtClean="0"/>
              <a:t>paths </a:t>
            </a:r>
            <a:r>
              <a:rPr lang="en-US" altLang="zh-TW" dirty="0"/>
              <a:t>between a sender and a receiver</a:t>
            </a:r>
            <a:r>
              <a:rPr lang="en-US" altLang="zh-TW" dirty="0" smtClean="0"/>
              <a:t>.</a:t>
            </a:r>
          </a:p>
          <a:p>
            <a:endParaRPr lang="en-US" altLang="zh-TW" dirty="0"/>
          </a:p>
          <a:p>
            <a:r>
              <a:rPr lang="en-US" altLang="zh-TW" dirty="0" smtClean="0"/>
              <a:t>Features: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 smtClean="0"/>
              <a:t>Multi-streaming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TCP </a:t>
            </a:r>
            <a:r>
              <a:rPr lang="en-US" altLang="zh-TW" dirty="0" smtClean="0"/>
              <a:t>Option </a:t>
            </a:r>
            <a:r>
              <a:rPr lang="en-US" altLang="zh-TW" dirty="0"/>
              <a:t>field </a:t>
            </a:r>
            <a:r>
              <a:rPr lang="en-US" altLang="zh-TW" dirty="0" smtClean="0"/>
              <a:t>for connection setup </a:t>
            </a:r>
            <a:r>
              <a:rPr lang="en-US" altLang="zh-TW" dirty="0"/>
              <a:t>and </a:t>
            </a:r>
            <a:r>
              <a:rPr lang="en-US" altLang="zh-TW" dirty="0" smtClean="0"/>
              <a:t>adding </a:t>
            </a:r>
            <a:r>
              <a:rPr lang="en-US" altLang="zh-TW" dirty="0" err="1" smtClean="0"/>
              <a:t>subflows</a:t>
            </a:r>
            <a:endParaRPr lang="en-US" altLang="zh-TW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zh-TW" dirty="0"/>
              <a:t>D</a:t>
            </a:r>
            <a:r>
              <a:rPr lang="en-US" altLang="zh-TW" dirty="0" smtClean="0"/>
              <a:t>ata </a:t>
            </a:r>
            <a:r>
              <a:rPr lang="en-US" altLang="zh-TW" dirty="0"/>
              <a:t>sequence </a:t>
            </a:r>
            <a:r>
              <a:rPr lang="en-US" altLang="zh-TW" dirty="0" smtClean="0"/>
              <a:t>mapping for </a:t>
            </a:r>
            <a:r>
              <a:rPr lang="en-US" altLang="zh-TW" dirty="0"/>
              <a:t>in-order delivery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FA20A-3D99-4E84-822B-9BC1EA90FA46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6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MPTCP – Establish Connection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60" y="4969002"/>
            <a:ext cx="3067080" cy="1569910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b="1" dirty="0" smtClean="0"/>
              <a:t>MP_CAPABLE</a:t>
            </a:r>
            <a:r>
              <a:rPr lang="en-US" altLang="zh-TW" dirty="0" smtClean="0"/>
              <a:t> : supports MPTCP </a:t>
            </a:r>
          </a:p>
          <a:p>
            <a:r>
              <a:rPr lang="en-US" altLang="zh-TW" dirty="0" smtClean="0"/>
              <a:t>Key : for security purposes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1B34B-45DE-42E8-9298-FBDF17E44132}" type="slidenum">
              <a:rPr lang="zh-TW" altLang="en-US" smtClean="0"/>
              <a:t>9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89" t="22772" r="18075"/>
          <a:stretch/>
        </p:blipFill>
        <p:spPr>
          <a:xfrm>
            <a:off x="2895600" y="2828277"/>
            <a:ext cx="6400800" cy="3710635"/>
          </a:xfrm>
          <a:prstGeom prst="rect">
            <a:avLst/>
          </a:prstGeom>
        </p:spPr>
      </p:pic>
      <p:sp>
        <p:nvSpPr>
          <p:cNvPr id="7" name="內容版面配置區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/>
              <a:t>An MPTCP connection is established by using the three-way handshake with TCP options to negotiate its usage.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3748084" y="4399756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b="1" dirty="0" smtClean="0">
                <a:solidFill>
                  <a:srgbClr val="0000FF"/>
                </a:solidFill>
              </a:rPr>
              <a:t>A</a:t>
            </a:r>
            <a:endParaRPr lang="zh-TW" altLang="en-US" sz="3600" b="1" dirty="0">
              <a:solidFill>
                <a:srgbClr val="0000FF"/>
              </a:solidFill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7853052" y="4969002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b="1" dirty="0" smtClean="0">
                <a:solidFill>
                  <a:srgbClr val="0000FF"/>
                </a:solidFill>
              </a:rPr>
              <a:t>B</a:t>
            </a:r>
            <a:endParaRPr lang="zh-TW" altLang="en-US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2571</TotalTime>
  <Words>684</Words>
  <Application>Microsoft Office PowerPoint</Application>
  <PresentationFormat>寬螢幕</PresentationFormat>
  <Paragraphs>119</Paragraphs>
  <Slides>16</Slides>
  <Notes>6</Notes>
  <HiddenSlides>2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1" baseType="lpstr">
      <vt:lpstr>新細明體</vt:lpstr>
      <vt:lpstr>Arial</vt:lpstr>
      <vt:lpstr>Calibri</vt:lpstr>
      <vt:lpstr>Calibri Light</vt:lpstr>
      <vt:lpstr>Office 佈景主題</vt:lpstr>
      <vt:lpstr>Long-haul Transport Protocols</vt:lpstr>
      <vt:lpstr>Motivation</vt:lpstr>
      <vt:lpstr>Transport Protocols</vt:lpstr>
      <vt:lpstr>TCP (Transmission Control Protocol)</vt:lpstr>
      <vt:lpstr>UDP (User Datagram Protocol)</vt:lpstr>
      <vt:lpstr>DCCP (Datagram Congestion Control Protocol)</vt:lpstr>
      <vt:lpstr>SCTP (Stream Control Transmission Protocol)</vt:lpstr>
      <vt:lpstr>MPTCP (Multipath TCP)</vt:lpstr>
      <vt:lpstr>MPTCP – Establish Connection</vt:lpstr>
      <vt:lpstr>MPTCP – Add Subflows</vt:lpstr>
      <vt:lpstr>MPTCP – Add Subflows (cont.)</vt:lpstr>
      <vt:lpstr>MPTCP – Transmit Data</vt:lpstr>
      <vt:lpstr>MPTCP – Transmit Data (cont.)</vt:lpstr>
      <vt:lpstr>PowerPoint 簡報</vt:lpstr>
      <vt:lpstr>Performance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Survey of Long-haul Transport Protocols for Wireless Sensor Network Gateways</dc:title>
  <dc:creator>Acer</dc:creator>
  <cp:lastModifiedBy>Acer</cp:lastModifiedBy>
  <cp:revision>72</cp:revision>
  <dcterms:created xsi:type="dcterms:W3CDTF">2016-11-15T07:16:11Z</dcterms:created>
  <dcterms:modified xsi:type="dcterms:W3CDTF">2016-11-24T08:48:41Z</dcterms:modified>
</cp:coreProperties>
</file>