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57" r:id="rId4"/>
    <p:sldId id="276" r:id="rId5"/>
    <p:sldId id="277" r:id="rId6"/>
    <p:sldId id="278" r:id="rId7"/>
    <p:sldId id="279" r:id="rId8"/>
    <p:sldId id="283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81" autoAdjust="0"/>
  </p:normalViewPr>
  <p:slideViewPr>
    <p:cSldViewPr snapToGrid="0">
      <p:cViewPr>
        <p:scale>
          <a:sx n="70" d="100"/>
          <a:sy n="70" d="100"/>
        </p:scale>
        <p:origin x="-74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F9B5D-D282-4A1E-A95E-71BA8902C631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28C6E-2128-4E61-B979-C8E1EA498D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70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8C6E-2128-4E61-B979-C8E1EA498D9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3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Routing Encapsulation (GRE) is a tunneling protocol developed by Cisco Systems that can encapsulate a wide variety of network layer protocols inside virtual point-to-point links over an Internet Protocol network.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8C6E-2128-4E61-B979-C8E1EA498D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2F48-AA71-4FB3-AF97-9604C6BBD675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01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62DF-B1B9-43F6-B714-1A11091BD111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4813-2721-40B5-B4CC-369FE1B7003F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2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C0FA-D740-4BC4-A2F8-3CAB7468D4AB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68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142C-19D8-4536-AD10-CB347EDD02F4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18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1E88B-A112-43B6-83ED-25892E1323DA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94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F9A9-5F8C-49F1-BCF7-87FFBE4DA4A1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2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EBDD-5C5D-4927-95AF-598650890D5C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69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A17C5-5B87-409B-93AB-F00005EA3396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309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84FE-950B-47E3-A1D9-AB52E54707E9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87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E2219-AFA3-4930-8ACD-0C69D35338CA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49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D7A8-EC79-41A8-976A-0C692AF8A4A8}" type="datetime1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C58F-B6C5-4A84-85F7-C75D902B09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6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v6.com/general/ip-ims-ip-multimedia-subsyste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rsc.org/journals/IJMUE/vol3_no4_2008/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 A Real World Evaluation of Push to Talk Service Over IMS and LTE for Public Safety Systems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/>
              <a:t>The IEEE </a:t>
            </a:r>
            <a:r>
              <a:rPr lang="en-US" altLang="zh-TW" dirty="0" err="1"/>
              <a:t>WiMob</a:t>
            </a:r>
            <a:r>
              <a:rPr lang="en-US" altLang="zh-TW" dirty="0"/>
              <a:t> 2014 Workshop on Emergency Networks for Public Protection and Disaster Relief </a:t>
            </a:r>
          </a:p>
          <a:p>
            <a:r>
              <a:rPr lang="en-US" altLang="zh-TW" dirty="0" err="1" smtClean="0"/>
              <a:t>Alhad</a:t>
            </a:r>
            <a:r>
              <a:rPr lang="en-US" altLang="zh-TW" dirty="0" smtClean="0"/>
              <a:t> </a:t>
            </a:r>
            <a:r>
              <a:rPr lang="en-US" altLang="zh-TW" dirty="0" err="1"/>
              <a:t>Kuwadekar</a:t>
            </a:r>
            <a:r>
              <a:rPr lang="en-US" altLang="zh-TW" dirty="0"/>
              <a:t> </a:t>
            </a:r>
            <a:r>
              <a:rPr lang="en-US" altLang="zh-TW" dirty="0" smtClean="0"/>
              <a:t>,</a:t>
            </a:r>
            <a:r>
              <a:rPr lang="zh-TW" altLang="en-US" dirty="0"/>
              <a:t> </a:t>
            </a:r>
            <a:r>
              <a:rPr lang="en-US" altLang="zh-TW" dirty="0" smtClean="0"/>
              <a:t>Khalid </a:t>
            </a:r>
            <a:r>
              <a:rPr lang="en-US" altLang="zh-TW" dirty="0"/>
              <a:t>Al-</a:t>
            </a:r>
            <a:r>
              <a:rPr lang="en-US" altLang="zh-TW" dirty="0" err="1"/>
              <a:t>Begain</a:t>
            </a:r>
            <a:r>
              <a:rPr lang="en-US" altLang="zh-TW" dirty="0"/>
              <a:t> 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558" y="1087840"/>
            <a:ext cx="5984259" cy="460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1" y="1087840"/>
            <a:ext cx="5250609" cy="52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423081" y="577586"/>
            <a:ext cx="17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Scenario </a:t>
            </a:r>
            <a:r>
              <a:rPr lang="en-US" altLang="zh-TW" dirty="0" smtClean="0"/>
              <a:t>1 : 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857164" y="592245"/>
            <a:ext cx="17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Scenario </a:t>
            </a:r>
            <a:r>
              <a:rPr lang="en-US" altLang="zh-TW" dirty="0" smtClean="0"/>
              <a:t>2 :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72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performance of the PTT service drops </a:t>
            </a:r>
            <a:r>
              <a:rPr lang="en-US" altLang="zh-TW" dirty="0" smtClean="0"/>
              <a:t>significantly by </a:t>
            </a:r>
            <a:r>
              <a:rPr lang="en-US" altLang="zh-TW" dirty="0"/>
              <a:t>multiple simultaneous </a:t>
            </a:r>
            <a:r>
              <a:rPr lang="en-US" altLang="zh-TW" dirty="0" smtClean="0"/>
              <a:t>calls.</a:t>
            </a:r>
          </a:p>
          <a:p>
            <a:r>
              <a:rPr lang="en-US" altLang="zh-TW" dirty="0" smtClean="0"/>
              <a:t>It </a:t>
            </a:r>
            <a:r>
              <a:rPr lang="en-US" altLang="zh-TW" dirty="0"/>
              <a:t>is recommended that a separate IMS should be setup for PTT service to work efficiently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PTT fails to operate on a shared network space when there are thousands of users in the same cell </a:t>
            </a:r>
            <a:r>
              <a:rPr lang="en-US" altLang="zh-TW" dirty="0" smtClean="0"/>
              <a:t>space.</a:t>
            </a:r>
          </a:p>
          <a:p>
            <a:r>
              <a:rPr lang="en-US" altLang="zh-TW" dirty="0" smtClean="0"/>
              <a:t>A reserved </a:t>
            </a:r>
            <a:r>
              <a:rPr lang="en-US" altLang="zh-TW" dirty="0"/>
              <a:t>channel space is made available to the public safety services. This channel space should not be allocated to any member of public.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7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Public Safety System </a:t>
            </a:r>
            <a:r>
              <a:rPr lang="en-US" altLang="zh-TW" dirty="0" smtClean="0"/>
              <a:t>Requirements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IP </a:t>
            </a:r>
            <a:r>
              <a:rPr lang="en-US" altLang="zh-TW" dirty="0"/>
              <a:t>Multimedia </a:t>
            </a:r>
            <a:r>
              <a:rPr lang="en-US" altLang="zh-TW" dirty="0" smtClean="0"/>
              <a:t>Subsystem(IMS)</a:t>
            </a:r>
            <a:r>
              <a:rPr lang="en-US" altLang="zh-TW" dirty="0" smtClean="0"/>
              <a:t> Architecture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Open Mobile </a:t>
            </a:r>
            <a:r>
              <a:rPr lang="en-US" altLang="zh-TW" dirty="0" smtClean="0"/>
              <a:t>Alliance(OMA) </a:t>
            </a:r>
            <a:r>
              <a:rPr lang="en-US" altLang="zh-TW" dirty="0" err="1"/>
              <a:t>PoC</a:t>
            </a:r>
            <a:r>
              <a:rPr lang="en-US" altLang="zh-TW" dirty="0"/>
              <a:t> </a:t>
            </a:r>
            <a:r>
              <a:rPr lang="en-US" altLang="zh-TW" dirty="0" smtClean="0"/>
              <a:t>Architecture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Implementation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Result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Conclusion</a:t>
            </a:r>
          </a:p>
          <a:p>
            <a:pPr>
              <a:lnSpc>
                <a:spcPct val="150000"/>
              </a:lnSpc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6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22120"/>
            <a:ext cx="10515600" cy="48006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Since 1997 Push to Talk has been deployed </a:t>
            </a:r>
            <a:r>
              <a:rPr lang="en-US" altLang="zh-TW" dirty="0"/>
              <a:t>over Terrestrial Trunked </a:t>
            </a:r>
            <a:r>
              <a:rPr lang="en-US" altLang="zh-TW" dirty="0" smtClean="0"/>
              <a:t>Radio (TETRA).</a:t>
            </a:r>
          </a:p>
          <a:p>
            <a:r>
              <a:rPr lang="en-US" altLang="zh-TW" dirty="0" smtClean="0"/>
              <a:t>TETRA is a narrow band and too expensive to install , operate and maintain.</a:t>
            </a:r>
            <a:endParaRPr lang="zh-TW" altLang="en-US" dirty="0"/>
          </a:p>
          <a:p>
            <a:r>
              <a:rPr lang="en-US" altLang="zh-TW" dirty="0"/>
              <a:t> </a:t>
            </a:r>
            <a:r>
              <a:rPr lang="en-US" altLang="zh-TW" dirty="0" smtClean="0"/>
              <a:t>Governments </a:t>
            </a:r>
            <a:r>
              <a:rPr lang="en-US" altLang="zh-TW" dirty="0"/>
              <a:t>around the world are looking to replace </a:t>
            </a:r>
            <a:r>
              <a:rPr lang="en-US" altLang="zh-TW" dirty="0" smtClean="0"/>
              <a:t>TETRA </a:t>
            </a:r>
            <a:r>
              <a:rPr lang="en-US" altLang="zh-TW" dirty="0"/>
              <a:t>with LTE </a:t>
            </a:r>
            <a:r>
              <a:rPr lang="en-US" altLang="zh-TW" dirty="0" smtClean="0"/>
              <a:t> for next generation broadband public safety networks.</a:t>
            </a:r>
          </a:p>
          <a:p>
            <a:r>
              <a:rPr lang="en-US" altLang="zh-TW" dirty="0"/>
              <a:t>Open Mobile Alliance (OMA) standardize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PoC</a:t>
            </a:r>
            <a:r>
              <a:rPr lang="en-US" altLang="zh-TW" dirty="0" smtClean="0"/>
              <a:t> </a:t>
            </a:r>
            <a:r>
              <a:rPr lang="en-US" altLang="zh-TW" dirty="0"/>
              <a:t>specifications </a:t>
            </a:r>
            <a:r>
              <a:rPr lang="en-US" altLang="zh-TW" dirty="0" smtClean="0"/>
              <a:t>and it  </a:t>
            </a:r>
            <a:r>
              <a:rPr lang="en-US" altLang="zh-TW" dirty="0"/>
              <a:t>is a part of the 3GPP IMS </a:t>
            </a:r>
            <a:r>
              <a:rPr lang="en-US" altLang="zh-TW" dirty="0" smtClean="0"/>
              <a:t>architecture.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 smtClean="0"/>
              <a:t>* </a:t>
            </a:r>
            <a:r>
              <a:rPr lang="en-US" altLang="zh-TW" sz="2000" dirty="0" err="1" smtClean="0"/>
              <a:t>PoC</a:t>
            </a:r>
            <a:r>
              <a:rPr lang="en-US" altLang="zh-TW" sz="2000" dirty="0" smtClean="0"/>
              <a:t> : </a:t>
            </a:r>
            <a:r>
              <a:rPr lang="en-US" altLang="zh-TW" sz="2000" dirty="0"/>
              <a:t>Push-to-Talk over Cellular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* </a:t>
            </a:r>
            <a:r>
              <a:rPr lang="en-US" altLang="zh-TW" sz="2000" dirty="0" smtClean="0"/>
              <a:t>3GPP </a:t>
            </a:r>
            <a:r>
              <a:rPr lang="en-US" altLang="zh-TW" sz="2000" dirty="0" smtClean="0"/>
              <a:t>: </a:t>
            </a:r>
            <a:r>
              <a:rPr lang="en-US" altLang="zh-TW" sz="2000" dirty="0"/>
              <a:t>3rd Generation Partnership </a:t>
            </a:r>
            <a:r>
              <a:rPr lang="en-US" altLang="zh-TW" sz="2000" dirty="0" smtClean="0"/>
              <a:t>Project</a:t>
            </a:r>
          </a:p>
          <a:p>
            <a:pPr marL="0" indent="0">
              <a:buNone/>
            </a:pPr>
            <a:r>
              <a:rPr lang="zh-TW" altLang="en-US" sz="2000" dirty="0" smtClean="0"/>
              <a:t>* </a:t>
            </a:r>
            <a:r>
              <a:rPr lang="en-US" altLang="zh-TW" sz="2000" dirty="0" smtClean="0"/>
              <a:t>IMS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IP </a:t>
            </a:r>
            <a:r>
              <a:rPr lang="en-US" altLang="zh-TW" sz="2000" dirty="0"/>
              <a:t>Multimedia Subsystem</a:t>
            </a:r>
            <a:endParaRPr lang="en-US" altLang="zh-TW" sz="20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8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1325563"/>
          </a:xfrm>
        </p:spPr>
        <p:txBody>
          <a:bodyPr/>
          <a:lstStyle/>
          <a:p>
            <a:r>
              <a:rPr lang="en-US" altLang="zh-TW" b="1" dirty="0" smtClean="0"/>
              <a:t>Public Safety System Requirements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Call time setup</a:t>
            </a:r>
            <a:r>
              <a:rPr lang="zh-TW" altLang="en-US" dirty="0" smtClean="0"/>
              <a:t> </a:t>
            </a:r>
            <a:r>
              <a:rPr lang="en-US" altLang="zh-TW" dirty="0" smtClean="0"/>
              <a:t>is between 0.3 to 1.0 seconds.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background noise needs to be suppressed as much as </a:t>
            </a:r>
            <a:r>
              <a:rPr lang="en-US" altLang="zh-TW" dirty="0" smtClean="0"/>
              <a:t>possible.</a:t>
            </a:r>
          </a:p>
          <a:p>
            <a:r>
              <a:rPr lang="en-US" altLang="zh-TW" dirty="0" smtClean="0"/>
              <a:t>A </a:t>
            </a:r>
            <a:r>
              <a:rPr lang="en-US" altLang="zh-TW" dirty="0"/>
              <a:t>priority scheme based on the severity of the </a:t>
            </a:r>
            <a:r>
              <a:rPr lang="en-US" altLang="zh-TW" dirty="0" smtClean="0"/>
              <a:t>job.</a:t>
            </a:r>
          </a:p>
          <a:p>
            <a:r>
              <a:rPr lang="en-US" altLang="zh-TW" dirty="0"/>
              <a:t>The network needs to have sufficient levels of </a:t>
            </a:r>
            <a:r>
              <a:rPr lang="en-US" altLang="zh-TW" dirty="0" smtClean="0"/>
              <a:t>redundancy.</a:t>
            </a:r>
          </a:p>
          <a:p>
            <a:r>
              <a:rPr lang="en-US" altLang="zh-TW" dirty="0" smtClean="0"/>
              <a:t>Has the Direct </a:t>
            </a:r>
            <a:r>
              <a:rPr lang="en-US" altLang="zh-TW" dirty="0"/>
              <a:t>Mode </a:t>
            </a:r>
            <a:r>
              <a:rPr lang="en-US" altLang="zh-TW" dirty="0" smtClean="0"/>
              <a:t>Operation.</a:t>
            </a:r>
          </a:p>
          <a:p>
            <a:r>
              <a:rPr lang="en-US" altLang="zh-TW" dirty="0" smtClean="0"/>
              <a:t>Has defined a minimum Grade of Service under normal , natural disaster and busy hour scenario.</a:t>
            </a:r>
          </a:p>
          <a:p>
            <a:r>
              <a:rPr lang="en-US" altLang="zh-TW" dirty="0" smtClean="0"/>
              <a:t>Provide </a:t>
            </a:r>
            <a:r>
              <a:rPr lang="en-US" altLang="zh-TW" dirty="0"/>
              <a:t>security </a:t>
            </a:r>
            <a:r>
              <a:rPr lang="en-US" altLang="zh-TW" dirty="0" smtClean="0"/>
              <a:t>features</a:t>
            </a:r>
            <a:r>
              <a:rPr lang="en-US" altLang="zh-TW" dirty="0" smtClean="0"/>
              <a:t>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8075" y="201352"/>
            <a:ext cx="10515600" cy="1325563"/>
          </a:xfrm>
        </p:spPr>
        <p:txBody>
          <a:bodyPr/>
          <a:lstStyle/>
          <a:p>
            <a:r>
              <a:rPr lang="en-US" altLang="zh-TW" b="1" dirty="0" smtClean="0"/>
              <a:t>IMS Architecture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79" y="1392071"/>
            <a:ext cx="9667164" cy="440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52483" y="1558120"/>
            <a:ext cx="243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 </a:t>
            </a:r>
            <a:r>
              <a:rPr lang="en-US" altLang="zh-TW" dirty="0">
                <a:sym typeface="Wingdings"/>
              </a:rPr>
              <a:t>HSS : Home Subscriber Server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52483" y="2720454"/>
            <a:ext cx="243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 </a:t>
            </a:r>
            <a:r>
              <a:rPr lang="en-US" altLang="zh-TW" dirty="0" smtClean="0">
                <a:sym typeface="Wingdings"/>
              </a:rPr>
              <a:t>CSCF : </a:t>
            </a:r>
            <a:r>
              <a:rPr lang="en-US" altLang="zh-TW" dirty="0"/>
              <a:t>Call Session Control Function</a:t>
            </a:r>
            <a:endParaRPr lang="en-US" altLang="zh-TW" dirty="0">
              <a:sym typeface="Wingding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52482" y="3625419"/>
            <a:ext cx="2436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n-US" altLang="zh-TW" dirty="0" smtClean="0"/>
              <a:t>PCSCF :</a:t>
            </a:r>
            <a:r>
              <a:rPr lang="en-US" altLang="zh-TW" dirty="0"/>
              <a:t> Proxy-CSCF </a:t>
            </a:r>
            <a:r>
              <a:rPr lang="en-US" altLang="zh-TW" dirty="0" smtClean="0"/>
              <a:t> </a:t>
            </a:r>
          </a:p>
          <a:p>
            <a:pPr marL="285750" indent="-285750">
              <a:buFont typeface="Wingdings"/>
              <a:buChar char="Ø"/>
            </a:pPr>
            <a:endParaRPr lang="en-US" altLang="zh-TW" dirty="0" smtClean="0"/>
          </a:p>
          <a:p>
            <a:pPr marL="285750" indent="-285750">
              <a:buFont typeface="Wingdings"/>
              <a:buChar char="Ø"/>
            </a:pPr>
            <a:r>
              <a:rPr lang="en-US" altLang="zh-TW" dirty="0" smtClean="0"/>
              <a:t>I-CSCF: </a:t>
            </a:r>
            <a:r>
              <a:rPr lang="en-US" altLang="zh-TW" dirty="0"/>
              <a:t>Interrogating-CSCF </a:t>
            </a:r>
            <a:endParaRPr lang="en-US" altLang="zh-TW" dirty="0" smtClean="0"/>
          </a:p>
          <a:p>
            <a:pPr marL="285750" indent="-285750">
              <a:buFont typeface="Wingdings"/>
              <a:buChar char="Ø"/>
            </a:pPr>
            <a:r>
              <a:rPr lang="en-US" altLang="zh-TW" dirty="0" smtClean="0"/>
              <a:t>S-CSCF: Interrogating-CSCF</a:t>
            </a:r>
            <a:endParaRPr lang="en-US" altLang="zh-TW" dirty="0">
              <a:sym typeface="Wingding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558352" y="5935934"/>
            <a:ext cx="3862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Courtesy of </a:t>
            </a:r>
            <a:r>
              <a:rPr lang="en-US" altLang="zh-TW" dirty="0" smtClean="0"/>
              <a:t> </a:t>
            </a:r>
            <a:r>
              <a:rPr lang="en-US" altLang="zh-TW" dirty="0" smtClean="0">
                <a:hlinkClick r:id="rId3"/>
              </a:rPr>
              <a:t>ipv6.com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4558352" y="2388358"/>
            <a:ext cx="477672" cy="332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853449" y="1549189"/>
            <a:ext cx="1567219" cy="332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927676" y="2554575"/>
            <a:ext cx="1567219" cy="10708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9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8892" y="29571"/>
            <a:ext cx="10515600" cy="1325563"/>
          </a:xfrm>
        </p:spPr>
        <p:txBody>
          <a:bodyPr/>
          <a:lstStyle/>
          <a:p>
            <a:r>
              <a:rPr lang="en-US" altLang="zh-TW" b="1" dirty="0" smtClean="0"/>
              <a:t>OMA </a:t>
            </a:r>
            <a:r>
              <a:rPr lang="en-US" altLang="zh-TW" b="1" dirty="0" err="1" smtClean="0"/>
              <a:t>PoC</a:t>
            </a:r>
            <a:r>
              <a:rPr lang="en-US" altLang="zh-TW" b="1" dirty="0" smtClean="0"/>
              <a:t> Architecture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11539" y="4299045"/>
            <a:ext cx="243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新細明體"/>
                <a:ea typeface="新細明體"/>
                <a:sym typeface="Wingdings"/>
              </a:rPr>
              <a:t>*</a:t>
            </a:r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 </a:t>
            </a:r>
            <a:r>
              <a:rPr lang="en-US" altLang="zh-TW" dirty="0" smtClean="0"/>
              <a:t>SIP </a:t>
            </a:r>
            <a:r>
              <a:rPr lang="en-US" altLang="zh-TW" dirty="0"/>
              <a:t>: the Session Initiation Protocol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11539" y="3531155"/>
            <a:ext cx="243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* </a:t>
            </a:r>
            <a:r>
              <a:rPr lang="en-US" altLang="zh-TW" dirty="0" smtClean="0">
                <a:sym typeface="Wingdings"/>
              </a:rPr>
              <a:t>UE : </a:t>
            </a:r>
            <a:r>
              <a:rPr lang="en-US" altLang="zh-TW" dirty="0">
                <a:sym typeface="Wingdings"/>
              </a:rPr>
              <a:t>User </a:t>
            </a:r>
            <a:r>
              <a:rPr lang="en-US" altLang="zh-TW" dirty="0" smtClean="0">
                <a:sym typeface="Wingdings"/>
              </a:rPr>
              <a:t>Equipment 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9463937" y="1865195"/>
            <a:ext cx="272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新細明體"/>
                <a:ea typeface="新細明體"/>
                <a:sym typeface="Wingdings"/>
              </a:rPr>
              <a:t>*</a:t>
            </a:r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 </a:t>
            </a:r>
            <a:r>
              <a:rPr lang="en-US" altLang="zh-TW" dirty="0" smtClean="0">
                <a:sym typeface="Wingdings"/>
              </a:rPr>
              <a:t>XDMS : </a:t>
            </a:r>
            <a:r>
              <a:rPr lang="en-US" altLang="zh-TW" dirty="0"/>
              <a:t>XML Document Management Server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463938" y="4622209"/>
            <a:ext cx="2464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* </a:t>
            </a:r>
            <a:r>
              <a:rPr lang="en-US" altLang="zh-TW" dirty="0" smtClean="0">
                <a:sym typeface="Wingdings"/>
              </a:rPr>
              <a:t>NW </a:t>
            </a:r>
            <a:r>
              <a:rPr lang="en-US" altLang="zh-TW" dirty="0" err="1" smtClean="0">
                <a:sym typeface="Wingdings"/>
              </a:rPr>
              <a:t>PoC</a:t>
            </a:r>
            <a:r>
              <a:rPr lang="en-US" altLang="zh-TW" dirty="0" smtClean="0">
                <a:sym typeface="Wingdings"/>
              </a:rPr>
              <a:t> Box </a:t>
            </a:r>
            <a:r>
              <a:rPr lang="en-US" altLang="zh-TW" dirty="0">
                <a:sym typeface="Wingdings"/>
              </a:rPr>
              <a:t>: </a:t>
            </a:r>
            <a:r>
              <a:rPr lang="en-US" altLang="zh-TW" dirty="0" smtClean="0">
                <a:sym typeface="Wingdings"/>
              </a:rPr>
              <a:t>Network  </a:t>
            </a:r>
            <a:r>
              <a:rPr lang="en-US" altLang="zh-TW" dirty="0" err="1" smtClean="0">
                <a:sym typeface="Wingdings"/>
              </a:rPr>
              <a:t>PoC</a:t>
            </a:r>
            <a:r>
              <a:rPr lang="en-US" altLang="zh-TW" dirty="0" smtClean="0">
                <a:sym typeface="Wingdings"/>
              </a:rPr>
              <a:t> Box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11538" y="4945376"/>
            <a:ext cx="259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新細明體"/>
                <a:ea typeface="新細明體"/>
                <a:sym typeface="Wingdings"/>
              </a:rPr>
              <a:t>*</a:t>
            </a:r>
            <a:r>
              <a:rPr lang="en-US" altLang="zh-TW" dirty="0" smtClean="0">
                <a:latin typeface="新細明體"/>
                <a:ea typeface="新細明體"/>
                <a:sym typeface="Wingdings"/>
              </a:rPr>
              <a:t> </a:t>
            </a:r>
            <a:r>
              <a:rPr lang="en-US" altLang="zh-TW" dirty="0" smtClean="0">
                <a:sym typeface="Wingdings"/>
              </a:rPr>
              <a:t>XDMC : </a:t>
            </a:r>
            <a:r>
              <a:rPr lang="en-US" altLang="zh-TW" dirty="0"/>
              <a:t>XML Document Management </a:t>
            </a:r>
            <a:r>
              <a:rPr lang="en-US" altLang="zh-TW" dirty="0" smtClean="0"/>
              <a:t>Client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5" y="942974"/>
            <a:ext cx="6659323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11539" y="1127640"/>
            <a:ext cx="272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* </a:t>
            </a:r>
            <a:r>
              <a:rPr lang="en-US" altLang="zh-TW" dirty="0" smtClean="0"/>
              <a:t>DM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Device </a:t>
            </a:r>
            <a:r>
              <a:rPr lang="en-US" altLang="zh-TW" dirty="0" err="1" smtClean="0"/>
              <a:t>Managent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23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Implementation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2" y="1825625"/>
            <a:ext cx="5571337" cy="473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6974006" y="1825625"/>
            <a:ext cx="5036024" cy="4616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XMDS : built on PHP running on CentOS</a:t>
            </a:r>
          </a:p>
          <a:p>
            <a:r>
              <a:rPr lang="en-US" altLang="zh-TW" dirty="0" smtClean="0"/>
              <a:t>Cell Phone : </a:t>
            </a:r>
            <a:r>
              <a:rPr lang="en-US" altLang="zh-TW" dirty="0"/>
              <a:t>Samsung Galaxy </a:t>
            </a:r>
            <a:r>
              <a:rPr lang="en-US" altLang="zh-TW" dirty="0" smtClean="0"/>
              <a:t>S4</a:t>
            </a:r>
            <a:endParaRPr lang="en-US" altLang="zh-TW" dirty="0"/>
          </a:p>
          <a:p>
            <a:r>
              <a:rPr lang="en-US" altLang="zh-TW" dirty="0" smtClean="0"/>
              <a:t>App </a:t>
            </a:r>
            <a:r>
              <a:rPr lang="en-US" altLang="zh-TW" dirty="0"/>
              <a:t>:  </a:t>
            </a:r>
            <a:r>
              <a:rPr lang="en-US" altLang="zh-TW" dirty="0" err="1"/>
              <a:t>GenXfone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dirty="0" smtClean="0"/>
              <a:t>Network : the EE UK 4G LTE network</a:t>
            </a:r>
          </a:p>
          <a:p>
            <a:r>
              <a:rPr lang="en-US" altLang="zh-TW" dirty="0" smtClean="0"/>
              <a:t>Measurement : 4 PTT user equipment and 200 calls were made on Saturday for each scenario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584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13" y="150124"/>
            <a:ext cx="6564242" cy="649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7956645" y="5370817"/>
            <a:ext cx="3862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Resource : </a:t>
            </a:r>
            <a:r>
              <a:rPr lang="en-US" altLang="zh-TW" dirty="0">
                <a:hlinkClick r:id="rId3"/>
              </a:rPr>
              <a:t>Implementation of IMS-based </a:t>
            </a:r>
            <a:r>
              <a:rPr lang="en-US" altLang="zh-TW" dirty="0" err="1">
                <a:hlinkClick r:id="rId3"/>
              </a:rPr>
              <a:t>PoC</a:t>
            </a:r>
            <a:r>
              <a:rPr lang="en-US" altLang="zh-TW" dirty="0">
                <a:hlinkClick r:id="rId3"/>
              </a:rPr>
              <a:t> Service with Context-Aware Interaction</a:t>
            </a:r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41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Results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6160" y="1446662"/>
            <a:ext cx="10699846" cy="484495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Scenario 1 : No traffic on the IMS network. </a:t>
            </a:r>
          </a:p>
          <a:p>
            <a:pPr marL="0" indent="0">
              <a:buNone/>
            </a:pPr>
            <a:r>
              <a:rPr lang="en-US" altLang="zh-TW" dirty="0" smtClean="0"/>
              <a:t>   Result : The average the time taken for a PTT call was 2.556 seconds.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Scenario 2 : </a:t>
            </a:r>
            <a:r>
              <a:rPr lang="en-US" altLang="zh-TW" b="1" dirty="0"/>
              <a:t>An </a:t>
            </a:r>
            <a:r>
              <a:rPr lang="en-US" altLang="zh-TW" b="1" dirty="0" smtClean="0"/>
              <a:t>IMS </a:t>
            </a:r>
            <a:r>
              <a:rPr lang="en-US" altLang="zh-TW" b="1" dirty="0"/>
              <a:t>traffic generator called Seagull was used to generate traffic on the IMS </a:t>
            </a:r>
            <a:r>
              <a:rPr lang="en-US" altLang="zh-TW" b="1" dirty="0" smtClean="0"/>
              <a:t>network. </a:t>
            </a:r>
            <a:r>
              <a:rPr lang="en-US" altLang="zh-TW" b="1" dirty="0"/>
              <a:t>The number of calls generated by Seagull was gradually increased from 100 to 2000 per </a:t>
            </a:r>
            <a:r>
              <a:rPr lang="en-US" altLang="zh-TW" b="1" dirty="0" smtClean="0"/>
              <a:t>second.</a:t>
            </a:r>
          </a:p>
          <a:p>
            <a:pPr marL="0" indent="0">
              <a:buNone/>
            </a:pPr>
            <a:r>
              <a:rPr lang="en-US" altLang="zh-TW" dirty="0" smtClean="0"/>
              <a:t>   Result : After 300 calls it started to slow down , and from 1500 to 2000 calls the failure rate was 1/10.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b="1" dirty="0" smtClean="0"/>
              <a:t>Scenario 3 : </a:t>
            </a:r>
            <a:r>
              <a:rPr lang="en-US" altLang="zh-TW" b="1" dirty="0"/>
              <a:t>T</a:t>
            </a:r>
            <a:r>
              <a:rPr lang="en-US" altLang="zh-TW" b="1" dirty="0" smtClean="0"/>
              <a:t>est </a:t>
            </a:r>
            <a:r>
              <a:rPr lang="en-US" altLang="zh-TW" b="1" dirty="0"/>
              <a:t>how the PTT system performs at an event with </a:t>
            </a:r>
            <a:r>
              <a:rPr lang="en-US" altLang="zh-TW" b="1" dirty="0" smtClean="0"/>
              <a:t>over </a:t>
            </a:r>
            <a:r>
              <a:rPr lang="en-US" altLang="zh-TW" b="1" dirty="0"/>
              <a:t>10,000 </a:t>
            </a:r>
            <a:r>
              <a:rPr lang="en-US" altLang="zh-TW" b="1" dirty="0" smtClean="0"/>
              <a:t>people.</a:t>
            </a:r>
          </a:p>
          <a:p>
            <a:pPr marL="0" indent="0">
              <a:buNone/>
            </a:pPr>
            <a:r>
              <a:rPr lang="en-US" altLang="zh-TW" dirty="0" smtClean="0"/>
              <a:t>   Result : The failure rate was 100% over LTE network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C58F-B6C5-4A84-85F7-C75D902B099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5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559</Words>
  <Application>Microsoft Office PowerPoint</Application>
  <PresentationFormat>自訂</PresentationFormat>
  <Paragraphs>80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  A Real World Evaluation of Push to Talk Service Over IMS and LTE for Public Safety Systems </vt:lpstr>
      <vt:lpstr>Outline</vt:lpstr>
      <vt:lpstr>Introduction</vt:lpstr>
      <vt:lpstr>Public Safety System Requirements</vt:lpstr>
      <vt:lpstr>IMS Architecture</vt:lpstr>
      <vt:lpstr>OMA PoC Architecture</vt:lpstr>
      <vt:lpstr>Implementation</vt:lpstr>
      <vt:lpstr>PowerPoint 簡報</vt:lpstr>
      <vt:lpstr>Results</vt:lpstr>
      <vt:lpstr>PowerPoint 簡報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</dc:title>
  <dc:creator>Acer</dc:creator>
  <cp:lastModifiedBy>User</cp:lastModifiedBy>
  <cp:revision>190</cp:revision>
  <dcterms:created xsi:type="dcterms:W3CDTF">2017-03-10T08:35:47Z</dcterms:created>
  <dcterms:modified xsi:type="dcterms:W3CDTF">2017-08-30T04:33:57Z</dcterms:modified>
</cp:coreProperties>
</file>